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sldIdLst>
    <p:sldId id="256" r:id="rId3"/>
    <p:sldId id="376" r:id="rId4"/>
    <p:sldId id="404" r:id="rId5"/>
    <p:sldId id="382" r:id="rId6"/>
    <p:sldId id="383" r:id="rId7"/>
    <p:sldId id="426" r:id="rId9"/>
    <p:sldId id="439" r:id="rId10"/>
    <p:sldId id="429" r:id="rId11"/>
    <p:sldId id="431" r:id="rId12"/>
    <p:sldId id="430" r:id="rId13"/>
    <p:sldId id="440" r:id="rId14"/>
    <p:sldId id="441" r:id="rId15"/>
    <p:sldId id="442" r:id="rId16"/>
    <p:sldId id="451" r:id="rId17"/>
    <p:sldId id="453" r:id="rId18"/>
    <p:sldId id="454" r:id="rId19"/>
    <p:sldId id="455" r:id="rId20"/>
    <p:sldId id="425" r:id="rId21"/>
    <p:sldId id="443" r:id="rId22"/>
    <p:sldId id="444" r:id="rId23"/>
    <p:sldId id="445" r:id="rId24"/>
    <p:sldId id="456" r:id="rId25"/>
    <p:sldId id="457" r:id="rId26"/>
    <p:sldId id="458" r:id="rId27"/>
    <p:sldId id="459" r:id="rId28"/>
    <p:sldId id="460" r:id="rId29"/>
    <p:sldId id="461" r:id="rId30"/>
    <p:sldId id="438" r:id="rId31"/>
    <p:sldId id="393" r:id="rId32"/>
    <p:sldId id="264"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9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BE0E3"/>
    <a:srgbClr val="D2DEEF"/>
    <a:srgbClr val="EAEFF7"/>
    <a:srgbClr val="5B9BD5"/>
    <a:srgbClr val="FF99FF"/>
    <a:srgbClr val="FF3399"/>
    <a:srgbClr val="C00000"/>
    <a:srgbClr val="FFFFFF"/>
    <a:srgbClr val="00001E"/>
    <a:srgbClr val="E700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5857" autoAdjust="0"/>
  </p:normalViewPr>
  <p:slideViewPr>
    <p:cSldViewPr snapToGrid="0" showGuides="1">
      <p:cViewPr varScale="1">
        <p:scale>
          <a:sx n="124" d="100"/>
          <a:sy n="124" d="100"/>
        </p:scale>
        <p:origin x="930" y="96"/>
      </p:cViewPr>
      <p:guideLst>
        <p:guide orient="horz" pos="2160"/>
        <p:guide pos="389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495D91-BD77-4741-A5EB-AD88D0E3851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7E77BC-6B01-401E-AA93-5558CA2ECFE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表</a:t>
            </a:r>
            <a:r>
              <a:rPr lang="en-US" altLang="zh-CN" dirty="0"/>
              <a:t>1</a:t>
            </a:r>
            <a:r>
              <a:rPr lang="zh-CN" altLang="en-US" dirty="0"/>
              <a:t>：</a:t>
            </a:r>
            <a:br>
              <a:rPr lang="en-US" altLang="zh-CN" dirty="0"/>
            </a:br>
            <a:r>
              <a:rPr lang="zh-CN" altLang="en-US" dirty="0"/>
              <a:t>高健康数据训练的模型</a:t>
            </a:r>
            <a:r>
              <a:rPr lang="en-US" altLang="zh-CN" dirty="0"/>
              <a:t>FDR</a:t>
            </a:r>
            <a:r>
              <a:rPr lang="zh-CN" altLang="en-US" dirty="0"/>
              <a:t>高，但</a:t>
            </a:r>
            <a:r>
              <a:rPr lang="en-US" altLang="zh-CN" dirty="0"/>
              <a:t>FAR</a:t>
            </a:r>
            <a:r>
              <a:rPr lang="zh-CN" altLang="en-US" dirty="0"/>
              <a:t>也高，模型过于激进。</a:t>
            </a:r>
            <a:endParaRPr lang="zh-CN" altLang="en-US" dirty="0"/>
          </a:p>
          <a:p>
            <a:r>
              <a:rPr lang="zh-CN" altLang="en-US" dirty="0"/>
              <a:t>低健康数据训练的模型</a:t>
            </a:r>
            <a:r>
              <a:rPr lang="en-US" altLang="zh-CN" dirty="0"/>
              <a:t>FAR</a:t>
            </a:r>
            <a:r>
              <a:rPr lang="zh-CN" altLang="en-US" dirty="0"/>
              <a:t>低，但</a:t>
            </a:r>
            <a:r>
              <a:rPr lang="en-US" altLang="zh-CN" dirty="0"/>
              <a:t>FDR</a:t>
            </a:r>
            <a:r>
              <a:rPr lang="zh-CN" altLang="en-US" dirty="0"/>
              <a:t>低，模型过于保守。</a:t>
            </a:r>
            <a:endParaRPr lang="zh-CN" altLang="en-US" dirty="0"/>
          </a:p>
          <a:p>
            <a:r>
              <a:rPr lang="zh-CN" altLang="en-US" dirty="0"/>
              <a:t>健康稳定（鲁棒健康）数据训练的模型在</a:t>
            </a:r>
            <a:r>
              <a:rPr lang="en-US" altLang="zh-CN" dirty="0"/>
              <a:t>FDR</a:t>
            </a:r>
            <a:r>
              <a:rPr lang="zh-CN" altLang="en-US" dirty="0"/>
              <a:t>和</a:t>
            </a:r>
            <a:r>
              <a:rPr lang="en-US" altLang="zh-CN" dirty="0"/>
              <a:t>FAR</a:t>
            </a:r>
            <a:r>
              <a:rPr lang="zh-CN" altLang="en-US" dirty="0"/>
              <a:t>之间取得了最佳平衡。</a:t>
            </a:r>
            <a:br>
              <a:rPr lang="en-US" altLang="zh-CN" dirty="0"/>
            </a:br>
            <a:br>
              <a:rPr lang="en-US" altLang="zh-CN" dirty="0"/>
            </a:br>
            <a:endParaRPr lang="en-US" altLang="zh-CN" dirty="0"/>
          </a:p>
          <a:p>
            <a:r>
              <a:rPr lang="zh-CN" altLang="en-US" dirty="0"/>
              <a:t>表</a:t>
            </a:r>
            <a:r>
              <a:rPr lang="en-US" altLang="zh-CN" dirty="0"/>
              <a:t>2</a:t>
            </a:r>
            <a:r>
              <a:rPr lang="zh-CN" altLang="en-US" dirty="0"/>
              <a:t>：</a:t>
            </a:r>
            <a:r>
              <a:rPr lang="en-US" altLang="zh-CN" dirty="0"/>
              <a:t>VAE-LSTM</a:t>
            </a:r>
            <a:r>
              <a:rPr lang="zh-CN" altLang="en-US" dirty="0"/>
              <a:t>在预测故障</a:t>
            </a:r>
            <a:r>
              <a:rPr lang="en-US" altLang="zh-CN" dirty="0"/>
              <a:t>SSD</a:t>
            </a:r>
            <a:r>
              <a:rPr lang="zh-CN" altLang="en-US" dirty="0"/>
              <a:t>时的</a:t>
            </a:r>
            <a:r>
              <a:rPr lang="en-US" altLang="zh-CN" dirty="0"/>
              <a:t>FDR</a:t>
            </a:r>
            <a:r>
              <a:rPr lang="zh-CN" altLang="en-US" dirty="0"/>
              <a:t>和</a:t>
            </a:r>
            <a:r>
              <a:rPr lang="en-US" altLang="zh-CN" dirty="0"/>
              <a:t>FAR</a:t>
            </a:r>
            <a:r>
              <a:rPr lang="zh-CN" altLang="en-US" dirty="0"/>
              <a:t>均优于基线方法，表明其在真实场景下具有较高的适用性。</a:t>
            </a:r>
            <a:endParaRPr lang="en-US" altLang="zh-CN" dirty="0"/>
          </a:p>
          <a:p>
            <a:r>
              <a:rPr lang="en-US" altLang="zh-CN" dirty="0"/>
              <a:t>T+1</a:t>
            </a:r>
            <a:r>
              <a:rPr lang="zh-CN" altLang="en-US" dirty="0"/>
              <a:t>，</a:t>
            </a:r>
            <a:r>
              <a:rPr lang="en-US" altLang="zh-CN" dirty="0"/>
              <a:t>T+2</a:t>
            </a:r>
            <a:r>
              <a:rPr lang="zh-CN" altLang="en-US" dirty="0"/>
              <a:t>等信息指“</a:t>
            </a:r>
            <a:r>
              <a:rPr lang="zh-CN" altLang="en-US" dirty="0">
                <a:solidFill>
                  <a:srgbClr val="FF0000"/>
                </a:solidFill>
              </a:rPr>
              <a:t>在线测试中模型预测的时间窗口”</a:t>
            </a:r>
            <a:endParaRPr lang="en-US" altLang="zh-CN" dirty="0">
              <a:solidFill>
                <a:srgbClr val="FF0000"/>
              </a:solidFill>
            </a:endParaRPr>
          </a:p>
          <a:p>
            <a:endParaRPr lang="en-US" altLang="zh-CN" dirty="0">
              <a:solidFill>
                <a:srgbClr val="FF0000"/>
              </a:solidFill>
            </a:endParaRPr>
          </a:p>
          <a:p>
            <a:r>
              <a:rPr lang="en-US" altLang="zh-CN" dirty="0">
                <a:solidFill>
                  <a:srgbClr val="FF0000"/>
                </a:solidFill>
              </a:rPr>
              <a:t>T+1</a:t>
            </a:r>
            <a:r>
              <a:rPr lang="zh-CN" altLang="en-US" dirty="0">
                <a:solidFill>
                  <a:srgbClr val="FF0000"/>
                </a:solidFill>
              </a:rPr>
              <a:t>：表示从训练完成后的第一个时间段（如第一个月）开始</a:t>
            </a:r>
            <a:endParaRPr lang="en-US" altLang="zh-CN" dirty="0">
              <a:solidFill>
                <a:srgbClr val="FF0000"/>
              </a:solidFill>
            </a:endParaRPr>
          </a:p>
          <a:p>
            <a:r>
              <a:rPr lang="en-US" altLang="zh-CN" dirty="0">
                <a:solidFill>
                  <a:srgbClr val="FF0000"/>
                </a:solidFill>
              </a:rPr>
              <a:t>T+2</a:t>
            </a:r>
            <a:r>
              <a:rPr lang="zh-CN" altLang="en-US" dirty="0">
                <a:solidFill>
                  <a:srgbClr val="FF0000"/>
                </a:solidFill>
              </a:rPr>
              <a:t>：表示第二个时间段（如第二个月）的预测与评估结果，以此类推。</a:t>
            </a:r>
            <a:endParaRPr lang="zh-CN" altLang="en-US" dirty="0">
              <a:solidFill>
                <a:srgbClr val="FF0000"/>
              </a:solidFill>
            </a:endParaRPr>
          </a:p>
        </p:txBody>
      </p:sp>
      <p:sp>
        <p:nvSpPr>
          <p:cNvPr id="4" name="灯片编号占位符 3"/>
          <p:cNvSpPr>
            <a:spLocks noGrp="1"/>
          </p:cNvSpPr>
          <p:nvPr>
            <p:ph type="sldNum" sz="quarter" idx="10"/>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意义：</a:t>
            </a:r>
            <a:endParaRPr lang="zh-CN" altLang="en-US" dirty="0"/>
          </a:p>
          <a:p>
            <a:r>
              <a:rPr lang="zh-CN" altLang="en-US" dirty="0"/>
              <a:t>健康分数的稳定性：正常</a:t>
            </a:r>
            <a:r>
              <a:rPr lang="en-US" altLang="zh-CN" dirty="0"/>
              <a:t>SSD</a:t>
            </a:r>
            <a:r>
              <a:rPr lang="zh-CN" altLang="en-US" dirty="0"/>
              <a:t>在一段时间内表现出健康分数的平稳性。</a:t>
            </a:r>
            <a:endParaRPr lang="zh-CN" altLang="en-US" dirty="0"/>
          </a:p>
          <a:p>
            <a:r>
              <a:rPr lang="zh-CN" altLang="en-US" dirty="0"/>
              <a:t>故障前兆检测：故障</a:t>
            </a:r>
            <a:r>
              <a:rPr lang="en-US" altLang="zh-CN" dirty="0"/>
              <a:t>SSD</a:t>
            </a:r>
            <a:r>
              <a:rPr lang="zh-CN" altLang="en-US" dirty="0"/>
              <a:t>在故障发生前表现出健康分数的显著下降，验证了故障预测模型的有效性。</a:t>
            </a:r>
            <a:endParaRPr lang="zh-CN" altLang="en-US" dirty="0">
              <a:solidFill>
                <a:srgbClr val="FF0000"/>
              </a:solidFill>
            </a:endParaRPr>
          </a:p>
        </p:txBody>
      </p:sp>
      <p:sp>
        <p:nvSpPr>
          <p:cNvPr id="4" name="灯片编号占位符 3"/>
          <p:cNvSpPr>
            <a:spLocks noGrp="1"/>
          </p:cNvSpPr>
          <p:nvPr>
            <p:ph type="sldNum" sz="quarter" idx="10"/>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D7E77BC-6B01-401E-AA93-5558CA2ECFE8}"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D7E77BC-6B01-401E-AA93-5558CA2ECFE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12" name="图片 11"/>
          <p:cNvPicPr>
            <a:picLocks noChangeAspect="1"/>
          </p:cNvPicPr>
          <p:nvPr userDrawn="1"/>
        </p:nvPicPr>
        <p:blipFill rotWithShape="1">
          <a:blip r:embed="rId2" cstate="print">
            <a:extLst>
              <a:ext uri="{28A0092B-C50C-407E-A947-70E740481C1C}">
                <a14:useLocalDpi xmlns:a14="http://schemas.microsoft.com/office/drawing/2010/main" val="0"/>
              </a:ext>
            </a:extLst>
          </a:blip>
          <a:srcRect t="9477" b="15374"/>
          <a:stretch>
            <a:fillRect/>
          </a:stretch>
        </p:blipFill>
        <p:spPr>
          <a:xfrm>
            <a:off x="0" y="0"/>
            <a:ext cx="12192000" cy="6871648"/>
          </a:xfrm>
          <a:prstGeom prst="rect">
            <a:avLst/>
          </a:prstGeom>
        </p:spPr>
      </p:pic>
      <p:sp>
        <p:nvSpPr>
          <p:cNvPr id="2" name="矩形 1"/>
          <p:cNvSpPr/>
          <p:nvPr userDrawn="1"/>
        </p:nvSpPr>
        <p:spPr>
          <a:xfrm>
            <a:off x="0" y="0"/>
            <a:ext cx="12192000" cy="6871648"/>
          </a:xfrm>
          <a:prstGeom prst="rect">
            <a:avLst/>
          </a:prstGeom>
          <a:solidFill>
            <a:schemeClr val="tx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96102" y="1139441"/>
            <a:ext cx="2599795" cy="900000"/>
          </a:xfrm>
          <a:prstGeom prst="rect">
            <a:avLst/>
          </a:prstGeom>
        </p:spPr>
      </p:pic>
      <p:sp>
        <p:nvSpPr>
          <p:cNvPr id="15" name="矩形 14"/>
          <p:cNvSpPr/>
          <p:nvPr/>
        </p:nvSpPr>
        <p:spPr>
          <a:xfrm>
            <a:off x="4835999" y="5929843"/>
            <a:ext cx="2520000" cy="600164"/>
          </a:xfrm>
          <a:prstGeom prst="rect">
            <a:avLst/>
          </a:prstGeom>
        </p:spPr>
        <p:txBody>
          <a:bodyPr wrap="square" anchor="ctr">
            <a:spAutoFit/>
          </a:bodyPr>
          <a:lstStyle/>
          <a:p>
            <a:pPr algn="dist"/>
            <a:r>
              <a:rPr lang="zh-CN" altLang="en-US" sz="12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深圳市江波龙电子股份有限公司</a:t>
            </a:r>
            <a:endParaRPr lang="en-US" altLang="zh-CN" sz="12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a:p>
            <a:pPr algn="dist"/>
            <a:r>
              <a:rPr lang="en-US" altLang="zh-CN" sz="1050" dirty="0">
                <a:solidFill>
                  <a:schemeClr val="bg1"/>
                </a:solidFill>
                <a:latin typeface="Arial" panose="020B0604020202020204" pitchFamily="34" charset="0"/>
                <a:ea typeface="Arial Unicode MS" panose="020B0604020202020204" pitchFamily="34" charset="-122"/>
                <a:cs typeface="Arial" panose="020B0604020202020204" pitchFamily="34" charset="0"/>
              </a:rPr>
              <a:t>Shenzhen </a:t>
            </a:r>
            <a:r>
              <a:rPr lang="en-US" altLang="zh-CN" sz="1050" dirty="0" err="1">
                <a:solidFill>
                  <a:schemeClr val="bg1"/>
                </a:solidFill>
                <a:latin typeface="Arial" panose="020B0604020202020204" pitchFamily="34" charset="0"/>
                <a:ea typeface="Arial Unicode MS" panose="020B0604020202020204" pitchFamily="34" charset="-122"/>
                <a:cs typeface="Arial" panose="020B0604020202020204" pitchFamily="34" charset="0"/>
              </a:rPr>
              <a:t>Longsys</a:t>
            </a:r>
            <a:r>
              <a:rPr lang="en-US" altLang="zh-CN" sz="1050" dirty="0">
                <a:solidFill>
                  <a:schemeClr val="bg1"/>
                </a:solidFill>
                <a:latin typeface="Arial" panose="020B0604020202020204" pitchFamily="34" charset="0"/>
                <a:ea typeface="Arial Unicode MS" panose="020B0604020202020204" pitchFamily="34" charset="-122"/>
                <a:cs typeface="Arial" panose="020B0604020202020204" pitchFamily="34" charset="0"/>
              </a:rPr>
              <a:t> Electronics Co., Ltd.</a:t>
            </a:r>
            <a:endParaRPr lang="zh-CN" altLang="en-US" sz="1050" dirty="0">
              <a:solidFill>
                <a:schemeClr val="bg1"/>
              </a:solidFill>
              <a:latin typeface="Arial" panose="020B0604020202020204" pitchFamily="34" charset="0"/>
              <a:ea typeface="Arial Unicode MS" panose="020B0604020202020204" pitchFamily="34" charset="-122"/>
              <a:cs typeface="Arial" panose="020B0604020202020204" pitchFamily="34" charset="0"/>
            </a:endParaRPr>
          </a:p>
        </p:txBody>
      </p:sp>
      <p:sp>
        <p:nvSpPr>
          <p:cNvPr id="5" name="标题 4"/>
          <p:cNvSpPr>
            <a:spLocks noGrp="1"/>
          </p:cNvSpPr>
          <p:nvPr userDrawn="1">
            <p:ph type="title"/>
          </p:nvPr>
        </p:nvSpPr>
        <p:spPr>
          <a:xfrm>
            <a:off x="838200" y="2945934"/>
            <a:ext cx="10515600" cy="966133"/>
          </a:xfrm>
        </p:spPr>
        <p:txBody>
          <a:bodyPr>
            <a:normAutofit/>
          </a:bodyPr>
          <a:lstStyle>
            <a:lvl1pPr algn="ctr">
              <a:defRPr sz="4000" b="1">
                <a:solidFill>
                  <a:schemeClr val="bg1"/>
                </a:solidFill>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26" name="object 7"/>
          <p:cNvSpPr txBox="1"/>
          <p:nvPr userDrawn="1"/>
        </p:nvSpPr>
        <p:spPr>
          <a:xfrm>
            <a:off x="1399210" y="5979857"/>
            <a:ext cx="1803400" cy="166712"/>
          </a:xfrm>
          <a:prstGeom prst="rect">
            <a:avLst/>
          </a:prstGeom>
        </p:spPr>
        <p:txBody>
          <a:bodyPr vert="horz" wrap="square" lIns="0" tIns="12700" rIns="0" bIns="0" rtlCol="0" anchor="ctr">
            <a:spAutoFit/>
          </a:bodyPr>
          <a:lstStyle/>
          <a:p>
            <a:pPr marL="12700" algn="ctr">
              <a:lnSpc>
                <a:spcPct val="100000"/>
              </a:lnSpc>
              <a:spcBef>
                <a:spcPts val="100"/>
              </a:spcBef>
            </a:pPr>
            <a:r>
              <a:rPr sz="1000" dirty="0">
                <a:solidFill>
                  <a:schemeClr val="tx1"/>
                </a:solidFill>
                <a:cs typeface="+mn-ea"/>
                <a:sym typeface="+mn-lt"/>
              </a:rPr>
              <a:t>深圳市江波龙电子股份有限公司</a:t>
            </a:r>
            <a:endParaRPr sz="1000" dirty="0">
              <a:solidFill>
                <a:schemeClr val="tx1"/>
              </a:solidFill>
              <a:cs typeface="+mn-ea"/>
              <a:sym typeface="+mn-lt"/>
            </a:endParaRPr>
          </a:p>
        </p:txBody>
      </p:sp>
      <p:sp>
        <p:nvSpPr>
          <p:cNvPr id="27" name="object 8"/>
          <p:cNvSpPr txBox="1"/>
          <p:nvPr userDrawn="1"/>
        </p:nvSpPr>
        <p:spPr>
          <a:xfrm>
            <a:off x="1085219" y="6146569"/>
            <a:ext cx="2431382" cy="166712"/>
          </a:xfrm>
          <a:prstGeom prst="rect">
            <a:avLst/>
          </a:prstGeom>
        </p:spPr>
        <p:txBody>
          <a:bodyPr vert="horz" wrap="square" lIns="0" tIns="12700" rIns="0" bIns="0" rtlCol="0" anchor="ctr">
            <a:spAutoFit/>
          </a:bodyPr>
          <a:lstStyle/>
          <a:p>
            <a:pPr marL="12700" algn="ctr">
              <a:lnSpc>
                <a:spcPct val="100000"/>
              </a:lnSpc>
              <a:spcBef>
                <a:spcPts val="100"/>
              </a:spcBef>
            </a:pPr>
            <a:r>
              <a:rPr sz="1000" dirty="0">
                <a:solidFill>
                  <a:schemeClr val="tx1"/>
                </a:solidFill>
                <a:cs typeface="+mn-ea"/>
                <a:sym typeface="+mn-lt"/>
              </a:rPr>
              <a:t>Shenzhen </a:t>
            </a:r>
            <a:r>
              <a:rPr sz="1000" spc="-5" dirty="0">
                <a:solidFill>
                  <a:schemeClr val="tx1"/>
                </a:solidFill>
                <a:cs typeface="+mn-ea"/>
                <a:sym typeface="+mn-lt"/>
              </a:rPr>
              <a:t>Longsys Electronics Co.</a:t>
            </a:r>
            <a:r>
              <a:rPr sz="1000" spc="-40" dirty="0">
                <a:solidFill>
                  <a:schemeClr val="tx1"/>
                </a:solidFill>
                <a:cs typeface="+mn-ea"/>
                <a:sym typeface="+mn-lt"/>
              </a:rPr>
              <a:t> </a:t>
            </a:r>
            <a:r>
              <a:rPr sz="1000" spc="-15" dirty="0">
                <a:solidFill>
                  <a:schemeClr val="tx1"/>
                </a:solidFill>
                <a:cs typeface="+mn-ea"/>
                <a:sym typeface="+mn-lt"/>
              </a:rPr>
              <a:t>Ltd</a:t>
            </a:r>
            <a:endParaRPr sz="1000" dirty="0">
              <a:solidFill>
                <a:schemeClr val="tx1"/>
              </a:solidFill>
              <a:cs typeface="+mn-ea"/>
              <a:sym typeface="+mn-lt"/>
            </a:endParaRPr>
          </a:p>
        </p:txBody>
      </p:sp>
      <p:sp>
        <p:nvSpPr>
          <p:cNvPr id="3" name="文本占位符 2"/>
          <p:cNvSpPr>
            <a:spLocks noGrp="1"/>
          </p:cNvSpPr>
          <p:nvPr userDrawn="1">
            <p:ph type="body" sz="quarter" idx="10"/>
          </p:nvPr>
        </p:nvSpPr>
        <p:spPr>
          <a:xfrm>
            <a:off x="3624257" y="4060137"/>
            <a:ext cx="4979987" cy="590550"/>
          </a:xfrm>
        </p:spPr>
        <p:txBody>
          <a:bodyPr anchor="ctr"/>
          <a:lstStyle>
            <a:lvl1pPr marL="0" indent="0" algn="ctr">
              <a:buFont typeface="Arial" panose="020B0604020202020204" pitchFamily="34" charset="0"/>
              <a:buNone/>
              <a:defRPr sz="1200" b="0">
                <a:solidFill>
                  <a:schemeClr val="bg1"/>
                </a:solidFill>
                <a:effectLst>
                  <a:outerShdw blurRad="38100" dist="38100" dir="2700000" algn="tl">
                    <a:srgbClr val="000000">
                      <a:alpha val="43137"/>
                    </a:srgbClr>
                  </a:outerShdw>
                </a:effectLst>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51845" y="515166"/>
            <a:ext cx="10515600" cy="757851"/>
          </a:xfrm>
        </p:spPr>
        <p:txBody>
          <a:bodyPr>
            <a:normAutofit/>
          </a:bodyPr>
          <a:lstStyle>
            <a:lvl1pPr>
              <a:defRPr sz="2400" b="1"/>
            </a:lvl1pPr>
          </a:lstStyle>
          <a:p>
            <a:r>
              <a:rPr lang="zh-CN" altLang="en-US"/>
              <a:t>单击此处编辑母版标题样式</a:t>
            </a:r>
            <a:endParaRPr lang="zh-CN" altLang="en-US"/>
          </a:p>
        </p:txBody>
      </p:sp>
      <p:sp>
        <p:nvSpPr>
          <p:cNvPr id="3" name="内容占位符 2"/>
          <p:cNvSpPr>
            <a:spLocks noGrp="1"/>
          </p:cNvSpPr>
          <p:nvPr>
            <p:ph idx="1"/>
          </p:nvPr>
        </p:nvSpPr>
        <p:spPr>
          <a:xfrm>
            <a:off x="820404" y="1545947"/>
            <a:ext cx="10493188" cy="4817134"/>
          </a:xfrm>
        </p:spPr>
        <p:txBody>
          <a:bodyPr>
            <a:normAutofit/>
          </a:bodyPr>
          <a:lstStyle>
            <a:lvl1pPr>
              <a:lnSpc>
                <a:spcPct val="150000"/>
              </a:lnSpc>
              <a:defRPr sz="1600"/>
            </a:lvl1pPr>
            <a:lvl2pPr>
              <a:lnSpc>
                <a:spcPct val="150000"/>
              </a:lnSpc>
              <a:defRPr sz="1400"/>
            </a:lvl2pPr>
            <a:lvl3pPr>
              <a:lnSpc>
                <a:spcPct val="150000"/>
              </a:lnSpc>
              <a:defRPr sz="1200"/>
            </a:lvl3pPr>
            <a:lvl4pPr>
              <a:lnSpc>
                <a:spcPct val="150000"/>
              </a:lnSpc>
              <a:defRPr sz="1100"/>
            </a:lvl4pPr>
            <a:lvl5pPr>
              <a:lnSpc>
                <a:spcPct val="150000"/>
              </a:lnSpc>
              <a:defRPr sz="11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grpSp>
        <p:nvGrpSpPr>
          <p:cNvPr id="22" name="组合 21"/>
          <p:cNvGrpSpPr/>
          <p:nvPr userDrawn="1"/>
        </p:nvGrpSpPr>
        <p:grpSpPr>
          <a:xfrm>
            <a:off x="9898400" y="406572"/>
            <a:ext cx="1894518" cy="296260"/>
            <a:chOff x="5668385" y="1654997"/>
            <a:chExt cx="1818660" cy="261397"/>
          </a:xfrm>
        </p:grpSpPr>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68385" y="1654997"/>
              <a:ext cx="798626" cy="254108"/>
            </a:xfrm>
            <a:prstGeom prst="rect">
              <a:avLst/>
            </a:prstGeom>
          </p:spPr>
        </p:pic>
        <p:sp>
          <p:nvSpPr>
            <p:cNvPr id="24" name="矩形 23"/>
            <p:cNvSpPr/>
            <p:nvPr/>
          </p:nvSpPr>
          <p:spPr>
            <a:xfrm>
              <a:off x="6450289" y="1739881"/>
              <a:ext cx="1036756" cy="176513"/>
            </a:xfrm>
            <a:prstGeom prst="rect">
              <a:avLst/>
            </a:prstGeom>
          </p:spPr>
          <p:txBody>
            <a:bodyPr wrap="square">
              <a:spAutoFit/>
            </a:bodyPr>
            <a:lstStyle/>
            <a:p>
              <a:r>
                <a:rPr lang="zh-CN" altLang="en-US" sz="700" dirty="0">
                  <a:latin typeface="Arial" panose="020B0604020202020204" pitchFamily="34" charset="0"/>
                  <a:ea typeface="Arial Unicode MS" panose="020B0604020202020204" pitchFamily="34" charset="-122"/>
                  <a:cs typeface="Arial" panose="020B0604020202020204" pitchFamily="34" charset="0"/>
                </a:rPr>
                <a:t>Everything for Memory</a:t>
              </a:r>
              <a:endParaRPr lang="zh-CN" altLang="en-US" sz="700" dirty="0">
                <a:latin typeface="Arial" panose="020B0604020202020204" pitchFamily="34" charset="0"/>
                <a:ea typeface="Arial Unicode MS" panose="020B0604020202020204" pitchFamily="34" charset="-122"/>
                <a:cs typeface="Arial" panose="020B0604020202020204" pitchFamily="34" charset="0"/>
              </a:endParaRPr>
            </a:p>
          </p:txBody>
        </p:sp>
      </p:grpSp>
      <p:pic>
        <p:nvPicPr>
          <p:cNvPr id="25" name="图片 24"/>
          <p:cNvPicPr>
            <a:picLocks noChangeAspect="1"/>
          </p:cNvPicPr>
          <p:nvPr userDrawn="1"/>
        </p:nvPicPr>
        <p:blipFill>
          <a:blip r:embed="rId3"/>
          <a:stretch>
            <a:fillRect/>
          </a:stretch>
        </p:blipFill>
        <p:spPr>
          <a:xfrm>
            <a:off x="351998" y="716232"/>
            <a:ext cx="11430000" cy="3556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350093" y="782272"/>
            <a:ext cx="11430000" cy="355600"/>
          </a:xfrm>
          <a:prstGeom prst="rect">
            <a:avLst/>
          </a:prstGeom>
        </p:spPr>
      </p:pic>
      <p:sp>
        <p:nvSpPr>
          <p:cNvPr id="5" name="标题 1"/>
          <p:cNvSpPr>
            <a:spLocks noGrp="1"/>
          </p:cNvSpPr>
          <p:nvPr>
            <p:ph type="title"/>
          </p:nvPr>
        </p:nvSpPr>
        <p:spPr>
          <a:xfrm>
            <a:off x="351845" y="515166"/>
            <a:ext cx="10515600" cy="757851"/>
          </a:xfrm>
        </p:spPr>
        <p:txBody>
          <a:bodyPr>
            <a:normAutofit/>
          </a:bodyPr>
          <a:lstStyle>
            <a:lvl1pPr>
              <a:defRPr sz="2400" b="1"/>
            </a:lvl1pPr>
          </a:lstStyle>
          <a:p>
            <a:r>
              <a:rPr lang="zh-CN" altLang="en-US"/>
              <a:t>单击此处编辑母版标题样式</a:t>
            </a: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3" name="图片 12"/>
          <p:cNvPicPr>
            <a:picLocks noChangeAspect="1"/>
          </p:cNvPicPr>
          <p:nvPr userDrawn="1"/>
        </p:nvPicPr>
        <p:blipFill>
          <a:blip r:embed="rId2"/>
          <a:stretch>
            <a:fillRect/>
          </a:stretch>
        </p:blipFill>
        <p:spPr>
          <a:xfrm>
            <a:off x="402344" y="6312214"/>
            <a:ext cx="11430000" cy="3556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1239" cy="6858000"/>
          </a:xfrm>
          <a:prstGeom prst="rect">
            <a:avLst/>
          </a:prstGeom>
        </p:spPr>
      </p:pic>
      <p:sp>
        <p:nvSpPr>
          <p:cNvPr id="10" name="矩形 9"/>
          <p:cNvSpPr/>
          <p:nvPr userDrawn="1"/>
        </p:nvSpPr>
        <p:spPr>
          <a:xfrm>
            <a:off x="13771" y="0"/>
            <a:ext cx="12178229"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13771" y="2505670"/>
            <a:ext cx="12192000" cy="923330"/>
          </a:xfrm>
          <a:prstGeom prst="rect">
            <a:avLst/>
          </a:prstGeom>
        </p:spPr>
        <p:txBody>
          <a:bodyPr wrap="square" anchor="ctr">
            <a:spAutoFit/>
          </a:bodyPr>
          <a:lstStyle/>
          <a:p>
            <a:pPr algn="ctr"/>
            <a:r>
              <a:rPr lang="zh-CN" altLang="en-US" sz="5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Everything for </a:t>
            </a:r>
            <a:r>
              <a:rPr lang="en-US" altLang="zh-CN" sz="5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M</a:t>
            </a:r>
            <a:r>
              <a:rPr lang="zh-CN" altLang="en-US" sz="5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emory</a:t>
            </a:r>
            <a:endParaRPr lang="zh-CN" altLang="en-US" sz="5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image" Target="../media/image3.pn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96613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465729"/>
            <a:ext cx="10515600" cy="4711234"/>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grpSp>
        <p:nvGrpSpPr>
          <p:cNvPr id="4" name="组合 3"/>
          <p:cNvGrpSpPr/>
          <p:nvPr userDrawn="1"/>
        </p:nvGrpSpPr>
        <p:grpSpPr>
          <a:xfrm>
            <a:off x="9898400" y="406572"/>
            <a:ext cx="1894518" cy="296260"/>
            <a:chOff x="5668385" y="1654997"/>
            <a:chExt cx="1818660" cy="261397"/>
          </a:xfrm>
        </p:grpSpPr>
        <p:pic>
          <p:nvPicPr>
            <p:cNvPr id="5" name="图片 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68385" y="1654997"/>
              <a:ext cx="798626" cy="254108"/>
            </a:xfrm>
            <a:prstGeom prst="rect">
              <a:avLst/>
            </a:prstGeom>
          </p:spPr>
        </p:pic>
        <p:sp>
          <p:nvSpPr>
            <p:cNvPr id="6" name="矩形 5"/>
            <p:cNvSpPr/>
            <p:nvPr/>
          </p:nvSpPr>
          <p:spPr>
            <a:xfrm>
              <a:off x="6450289" y="1739881"/>
              <a:ext cx="1036756" cy="176513"/>
            </a:xfrm>
            <a:prstGeom prst="rect">
              <a:avLst/>
            </a:prstGeom>
          </p:spPr>
          <p:txBody>
            <a:bodyPr wrap="square">
              <a:spAutoFit/>
            </a:bodyPr>
            <a:lstStyle/>
            <a:p>
              <a:r>
                <a:rPr lang="zh-CN" altLang="en-US" sz="700" dirty="0">
                  <a:latin typeface="Arial" panose="020B0604020202020204" pitchFamily="34" charset="0"/>
                  <a:ea typeface="Arial Unicode MS" panose="020B0604020202020204" pitchFamily="34" charset="-122"/>
                  <a:cs typeface="Arial" panose="020B0604020202020204" pitchFamily="34" charset="0"/>
                </a:rPr>
                <a:t>Everything for Memory</a:t>
              </a:r>
              <a:endParaRPr lang="zh-CN" altLang="en-US" sz="700" dirty="0">
                <a:latin typeface="Arial" panose="020B0604020202020204" pitchFamily="34" charset="0"/>
                <a:ea typeface="Arial Unicode MS" panose="020B0604020202020204" pitchFamily="34" charset="-122"/>
                <a:cs typeface="Arial" panose="020B0604020202020204" pitchFamily="34" charset="0"/>
              </a:endParaRPr>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l" defTabSz="914400" rtl="0" eaLnBrk="1" latinLnBrk="0" hangingPunct="1">
        <a:lnSpc>
          <a:spcPct val="90000"/>
        </a:lnSpc>
        <a:spcBef>
          <a:spcPct val="0"/>
        </a:spcBef>
        <a:buNone/>
        <a:defRPr sz="2000" b="1"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1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1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6.png"/><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27.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34.png"/><Relationship Id="rId1"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35.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image" Target="../media/image37.png"/><Relationship Id="rId1" Type="http://schemas.openxmlformats.org/officeDocument/2006/relationships/image" Target="../media/image3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838200" y="2162810"/>
            <a:ext cx="10935335" cy="1749425"/>
          </a:xfrm>
        </p:spPr>
        <p:txBody>
          <a:bodyPr>
            <a:normAutofit fontScale="90000"/>
          </a:bodyPr>
          <a:lstStyle/>
          <a:p>
            <a:pPr>
              <a:lnSpc>
                <a:spcPct val="100000"/>
              </a:lnSpc>
            </a:pPr>
            <a:r>
              <a:rPr lang="zh-CN" altLang="en-US" sz="4400" dirty="0"/>
              <a:t>江波龙 </a:t>
            </a:r>
            <a:r>
              <a:rPr lang="en-US" altLang="zh-CN" sz="4400" dirty="0"/>
              <a:t>- </a:t>
            </a:r>
            <a:r>
              <a:rPr lang="zh-CN" altLang="en-US" sz="4400" dirty="0"/>
              <a:t>广东工业大学</a:t>
            </a:r>
            <a:br>
              <a:rPr lang="en-US" altLang="zh-CN" sz="4400" dirty="0"/>
            </a:br>
            <a:r>
              <a:rPr lang="en-US" altLang="zh-CN" sz="4400" dirty="0"/>
              <a:t>2025</a:t>
            </a:r>
            <a:r>
              <a:rPr lang="zh-CN" altLang="en-US" sz="4400" dirty="0"/>
              <a:t>面向企业级应用的</a:t>
            </a:r>
            <a:r>
              <a:rPr lang="en-US" altLang="zh-CN" sz="4400" dirty="0"/>
              <a:t>SSD</a:t>
            </a:r>
            <a:r>
              <a:rPr lang="zh-CN" altLang="en-US" sz="4400" dirty="0"/>
              <a:t>健康程度评估算法研究项目启动</a:t>
            </a:r>
            <a:r>
              <a:rPr lang="en-US" altLang="zh-CN" sz="4400" dirty="0"/>
              <a:t>&amp;</a:t>
            </a:r>
            <a:r>
              <a:rPr lang="zh-CN" altLang="en-US" sz="4400" dirty="0"/>
              <a:t>讨论会</a:t>
            </a:r>
            <a:endParaRPr lang="zh-CN" altLang="en-US" sz="4400" dirty="0"/>
          </a:p>
        </p:txBody>
      </p:sp>
      <p:sp>
        <p:nvSpPr>
          <p:cNvPr id="6" name="文本占位符 5"/>
          <p:cNvSpPr>
            <a:spLocks noGrp="1"/>
          </p:cNvSpPr>
          <p:nvPr>
            <p:ph type="body" sz="quarter" idx="10"/>
          </p:nvPr>
        </p:nvSpPr>
        <p:spPr/>
        <p:txBody>
          <a:bodyPr>
            <a:noAutofit/>
          </a:bodyPr>
          <a:lstStyle/>
          <a:p>
            <a:r>
              <a:rPr lang="en-US" altLang="zh-CN" sz="2400" b="1" dirty="0"/>
              <a:t>2025/01/16</a:t>
            </a:r>
            <a:endParaRPr lang="en-US" altLang="zh-CN" sz="24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矩形 8"/>
          <p:cNvSpPr/>
          <p:nvPr/>
        </p:nvSpPr>
        <p:spPr>
          <a:xfrm>
            <a:off x="351845" y="1273017"/>
            <a:ext cx="1396536" cy="369332"/>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性能评估</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graphicFrame>
        <p:nvGraphicFramePr>
          <p:cNvPr id="10" name="表格 9"/>
          <p:cNvGraphicFramePr>
            <a:graphicFrameLocks noGrp="1"/>
          </p:cNvGraphicFramePr>
          <p:nvPr/>
        </p:nvGraphicFramePr>
        <p:xfrm>
          <a:off x="591820" y="5392580"/>
          <a:ext cx="6837681" cy="914400"/>
        </p:xfrm>
        <a:graphic>
          <a:graphicData uri="http://schemas.openxmlformats.org/drawingml/2006/table">
            <a:tbl>
              <a:tblPr firstRow="1" bandRow="1">
                <a:tableStyleId>{5940675A-B579-460E-94D1-54222C63F5DA}</a:tableStyleId>
              </a:tblPr>
              <a:tblGrid>
                <a:gridCol w="947420"/>
                <a:gridCol w="1196340"/>
                <a:gridCol w="4693921"/>
              </a:tblGrid>
              <a:tr h="449081">
                <a:tc rowSpan="2">
                  <a:txBody>
                    <a:bodyPr/>
                    <a:lstStyle/>
                    <a:p>
                      <a:pPr algn="ctr"/>
                      <a:r>
                        <a:rPr lang="zh-CN" altLang="en-US" sz="1600" dirty="0">
                          <a:latin typeface="微软雅黑" panose="020B0503020204020204" pitchFamily="34" charset="-122"/>
                          <a:ea typeface="微软雅黑" panose="020B0503020204020204" pitchFamily="34" charset="-122"/>
                        </a:rPr>
                        <a:t>数据集</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tc>
                <a:tc>
                  <a:txBody>
                    <a:bodyPr/>
                    <a:lstStyle/>
                    <a:p>
                      <a:pPr marL="0" indent="0" algn="ctr">
                        <a:lnSpc>
                          <a:spcPct val="150000"/>
                        </a:lnSpc>
                        <a:buFont typeface="Wingdings" panose="05000000000000000000" pitchFamily="2" charset="2"/>
                        <a:buNone/>
                      </a:pPr>
                      <a:r>
                        <a:rPr lang="en-US" altLang="zh-CN" sz="1600" b="0" dirty="0">
                          <a:solidFill>
                            <a:schemeClr val="tx1"/>
                          </a:solidFill>
                          <a:latin typeface="微软雅黑" panose="020B0503020204020204" pitchFamily="34" charset="-122"/>
                          <a:ea typeface="微软雅黑" panose="020B0503020204020204" pitchFamily="34" charset="-122"/>
                        </a:rPr>
                        <a:t>SSD</a:t>
                      </a:r>
                      <a:r>
                        <a:rPr lang="zh-CN" altLang="en-US" sz="1600" b="0" dirty="0">
                          <a:solidFill>
                            <a:schemeClr val="tx1"/>
                          </a:solidFill>
                          <a:latin typeface="微软雅黑" panose="020B0503020204020204" pitchFamily="34" charset="-122"/>
                          <a:ea typeface="微软雅黑" panose="020B0503020204020204" pitchFamily="34" charset="-122"/>
                        </a:rPr>
                        <a:t>数据</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tc>
                <a:tc>
                  <a:txBody>
                    <a:bodyPr/>
                    <a:lstStyle/>
                    <a:p>
                      <a:pPr marL="0" indent="0" algn="just">
                        <a:lnSpc>
                          <a:spcPct val="150000"/>
                        </a:lnSpc>
                        <a:buFont typeface="Wingdings" panose="05000000000000000000" pitchFamily="2" charset="2"/>
                        <a:buNone/>
                      </a:pPr>
                      <a:r>
                        <a:rPr lang="zh-CN" altLang="en-US" sz="1600" b="0" dirty="0">
                          <a:solidFill>
                            <a:schemeClr val="tx1"/>
                          </a:solidFill>
                          <a:latin typeface="微软雅黑" panose="020B0503020204020204" pitchFamily="34" charset="-122"/>
                          <a:ea typeface="微软雅黑" panose="020B0503020204020204" pitchFamily="34" charset="-122"/>
                        </a:rPr>
                        <a:t>某技术公司的真实存储系统，数据采集周期为一天</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tc>
              </a:tr>
              <a:tr h="354095">
                <a:tc vMerge="1">
                  <a:tcPr/>
                </a:tc>
                <a:tc>
                  <a:txBody>
                    <a:bodyPr/>
                    <a:lstStyle/>
                    <a:p>
                      <a:pPr marL="0" indent="0" algn="ctr">
                        <a:lnSpc>
                          <a:spcPct val="150000"/>
                        </a:lnSpc>
                        <a:buFont typeface="Wingdings" panose="05000000000000000000" pitchFamily="2" charset="2"/>
                        <a:buNone/>
                      </a:pPr>
                      <a:r>
                        <a:rPr lang="en-US" altLang="zh-CN" sz="1600" b="0" dirty="0">
                          <a:solidFill>
                            <a:schemeClr val="tx1"/>
                          </a:solidFill>
                          <a:latin typeface="微软雅黑" panose="020B0503020204020204" pitchFamily="34" charset="-122"/>
                          <a:ea typeface="微软雅黑" panose="020B0503020204020204" pitchFamily="34" charset="-122"/>
                        </a:rPr>
                        <a:t>HDD</a:t>
                      </a:r>
                      <a:r>
                        <a:rPr lang="zh-CN" altLang="en-US" sz="1600" b="0" dirty="0">
                          <a:solidFill>
                            <a:schemeClr val="tx1"/>
                          </a:solidFill>
                          <a:latin typeface="微软雅黑" panose="020B0503020204020204" pitchFamily="34" charset="-122"/>
                          <a:ea typeface="微软雅黑" panose="020B0503020204020204" pitchFamily="34" charset="-122"/>
                        </a:rPr>
                        <a:t>数据</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tc>
                <a:tc>
                  <a:txBody>
                    <a:bodyPr/>
                    <a:lstStyle/>
                    <a:p>
                      <a:pPr marL="0" indent="0" algn="just">
                        <a:lnSpc>
                          <a:spcPct val="150000"/>
                        </a:lnSpc>
                        <a:buFont typeface="Wingdings" panose="05000000000000000000" pitchFamily="2" charset="2"/>
                        <a:buNone/>
                      </a:pPr>
                      <a:r>
                        <a:rPr lang="en-US" altLang="zh-CN" sz="1600" b="0" dirty="0" err="1">
                          <a:solidFill>
                            <a:schemeClr val="tx1"/>
                          </a:solidFill>
                          <a:latin typeface="微软雅黑" panose="020B0503020204020204" pitchFamily="34" charset="-122"/>
                          <a:ea typeface="微软雅黑" panose="020B0503020204020204" pitchFamily="34" charset="-122"/>
                        </a:rPr>
                        <a:t>Backblaze</a:t>
                      </a:r>
                      <a:r>
                        <a:rPr lang="zh-CN" altLang="en-US" sz="1600" b="0" dirty="0">
                          <a:solidFill>
                            <a:schemeClr val="tx1"/>
                          </a:solidFill>
                          <a:latin typeface="微软雅黑" panose="020B0503020204020204" pitchFamily="34" charset="-122"/>
                          <a:ea typeface="微软雅黑" panose="020B0503020204020204" pitchFamily="34" charset="-122"/>
                        </a:rPr>
                        <a:t>的公开硬盘数据集</a:t>
                      </a:r>
                      <a:endParaRPr lang="zh-CN" altLang="en-US" sz="1600" b="0" dirty="0">
                        <a:solidFill>
                          <a:schemeClr val="tx1"/>
                        </a:solidFill>
                        <a:latin typeface="微软雅黑" panose="020B0503020204020204" pitchFamily="34" charset="-122"/>
                        <a:ea typeface="微软雅黑" panose="020B0503020204020204" pitchFamily="34" charset="-122"/>
                      </a:endParaRPr>
                    </a:p>
                  </a:txBody>
                  <a:tcPr anchor="ctr"/>
                </a:tc>
              </a:tr>
            </a:tbl>
          </a:graphicData>
        </a:graphic>
      </p:graphicFrame>
      <p:pic>
        <p:nvPicPr>
          <p:cNvPr id="4" name="图片 3"/>
          <p:cNvPicPr>
            <a:picLocks noChangeAspect="1"/>
          </p:cNvPicPr>
          <p:nvPr/>
        </p:nvPicPr>
        <p:blipFill>
          <a:blip r:embed="rId1"/>
          <a:stretch>
            <a:fillRect/>
          </a:stretch>
        </p:blipFill>
        <p:spPr>
          <a:xfrm>
            <a:off x="457405" y="3675522"/>
            <a:ext cx="5738194" cy="1443037"/>
          </a:xfrm>
          <a:prstGeom prst="rect">
            <a:avLst/>
          </a:prstGeom>
        </p:spPr>
      </p:pic>
      <p:grpSp>
        <p:nvGrpSpPr>
          <p:cNvPr id="8" name="组合 7"/>
          <p:cNvGrpSpPr/>
          <p:nvPr/>
        </p:nvGrpSpPr>
        <p:grpSpPr>
          <a:xfrm>
            <a:off x="457405" y="2005570"/>
            <a:ext cx="5949315" cy="1306731"/>
            <a:chOff x="457405" y="2109860"/>
            <a:chExt cx="5949315" cy="1306731"/>
          </a:xfrm>
        </p:grpSpPr>
        <p:pic>
          <p:nvPicPr>
            <p:cNvPr id="6" name="图片 5"/>
            <p:cNvPicPr>
              <a:picLocks noChangeAspect="1"/>
            </p:cNvPicPr>
            <p:nvPr/>
          </p:nvPicPr>
          <p:blipFill>
            <a:blip r:embed="rId2"/>
            <a:stretch>
              <a:fillRect/>
            </a:stretch>
          </p:blipFill>
          <p:spPr>
            <a:xfrm>
              <a:off x="457405" y="2109860"/>
              <a:ext cx="5949315" cy="1196330"/>
            </a:xfrm>
            <a:prstGeom prst="rect">
              <a:avLst/>
            </a:prstGeom>
          </p:spPr>
        </p:pic>
        <p:sp>
          <p:nvSpPr>
            <p:cNvPr id="7" name="矩形 6"/>
            <p:cNvSpPr/>
            <p:nvPr/>
          </p:nvSpPr>
          <p:spPr>
            <a:xfrm>
              <a:off x="1109388" y="3108814"/>
              <a:ext cx="4403770" cy="307777"/>
            </a:xfrm>
            <a:prstGeom prst="rect">
              <a:avLst/>
            </a:prstGeom>
          </p:spPr>
          <p:txBody>
            <a:bodyPr wrap="none">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图</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、使用PCA方法对非故障SSD的健康状态进行划分</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5" name="矩形 14"/>
          <p:cNvSpPr/>
          <p:nvPr/>
        </p:nvSpPr>
        <p:spPr>
          <a:xfrm>
            <a:off x="6498160" y="2119906"/>
            <a:ext cx="4960414" cy="1200329"/>
          </a:xfrm>
          <a:prstGeom prst="rect">
            <a:avLst/>
          </a:prstGeom>
          <a:ln>
            <a:solidFill>
              <a:schemeClr val="tx1"/>
            </a:solidFill>
          </a:ln>
        </p:spPr>
        <p:txBody>
          <a:bodyPr wrap="square">
            <a:spAutoFit/>
          </a:bodyPr>
          <a:lstStyle/>
          <a:p>
            <a:pPr>
              <a:lnSpc>
                <a:spcPct val="150000"/>
              </a:lnSpc>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绿色区域：高健康水平的</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黄色区域：健康稳定的</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（称为鲁棒健康）</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红色区域：低健康水平的</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文本框 15"/>
          <p:cNvSpPr txBox="1"/>
          <p:nvPr/>
        </p:nvSpPr>
        <p:spPr>
          <a:xfrm>
            <a:off x="322580" y="6581001"/>
            <a:ext cx="11869420" cy="276999"/>
          </a:xfrm>
          <a:prstGeom prst="rect">
            <a:avLst/>
          </a:prstGeom>
          <a:noFill/>
        </p:spPr>
        <p:txBody>
          <a:bodyPr wrap="square" rtlCol="0" anchor="t">
            <a:spAutoFit/>
          </a:bodyPr>
          <a:lstStyle/>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1. H. Zhou et al., "A Proactive Failure Tolerant Mechanism for SSDs Storage Systems based on Unsupervised Learning,"</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矩形 10"/>
          <p:cNvSpPr/>
          <p:nvPr/>
        </p:nvSpPr>
        <p:spPr>
          <a:xfrm>
            <a:off x="6493509" y="3802300"/>
            <a:ext cx="4965065" cy="1200329"/>
          </a:xfrm>
          <a:prstGeom prst="rect">
            <a:avLst/>
          </a:prstGeom>
          <a:ln>
            <a:solidFill>
              <a:schemeClr val="tx1"/>
            </a:solidFill>
          </a:ln>
        </p:spPr>
        <p:txBody>
          <a:bodyPr wrap="square">
            <a:spAutoFit/>
          </a:bodyPr>
          <a:lstStyle/>
          <a:p>
            <a:pPr>
              <a:lnSpc>
                <a:spcPct val="150000"/>
              </a:lnSpc>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评估指标</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故障检测率（FDR）：准确预测故障SSD的比例</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误报率（FAR）：将正常SSD错误预测为故障的比例</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标题 1"/>
          <p:cNvSpPr>
            <a:spLocks noGrp="1"/>
          </p:cNvSpPr>
          <p:nvPr>
            <p:ph type="title"/>
          </p:nvPr>
        </p:nvSpPr>
        <p:spPr>
          <a:xfrm>
            <a:off x="351845" y="515166"/>
            <a:ext cx="10515600" cy="757851"/>
          </a:xfrm>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AFTM-SSDs</a:t>
            </a:r>
            <a:endParaRPr lang="zh-CN" alt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351845" y="1273017"/>
            <a:ext cx="1396536" cy="369332"/>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性能评估</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标题 1"/>
          <p:cNvSpPr>
            <a:spLocks noGrp="1"/>
          </p:cNvSpPr>
          <p:nvPr>
            <p:ph type="title"/>
          </p:nvPr>
        </p:nvSpPr>
        <p:spPr>
          <a:xfrm>
            <a:off x="351845" y="515166"/>
            <a:ext cx="10515600" cy="757851"/>
          </a:xfrm>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AFTM-SSDs</a:t>
            </a:r>
            <a:endParaRPr lang="zh-CN" altLang="en-US" dirty="0">
              <a:latin typeface="Times New Roman" panose="02020603050405020304" pitchFamily="18" charset="0"/>
              <a:cs typeface="Times New Roman" panose="02020603050405020304" pitchFamily="18" charset="0"/>
            </a:endParaRPr>
          </a:p>
        </p:txBody>
      </p:sp>
      <p:sp>
        <p:nvSpPr>
          <p:cNvPr id="3" name="矩形 2"/>
          <p:cNvSpPr/>
          <p:nvPr/>
        </p:nvSpPr>
        <p:spPr>
          <a:xfrm>
            <a:off x="735082" y="5906005"/>
            <a:ext cx="4764571" cy="523220"/>
          </a:xfrm>
          <a:prstGeom prst="rect">
            <a:avLst/>
          </a:prstGeom>
        </p:spPr>
        <p:txBody>
          <a:bodyPr wrap="square">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图</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5</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、不同投票窗口大小（N = 1, 3, 5, 7, 9）对预测模型性能（故障检测率FDR与误报率FAR）的影响</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4" name="文本框 13"/>
          <p:cNvSpPr txBox="1"/>
          <p:nvPr/>
        </p:nvSpPr>
        <p:spPr>
          <a:xfrm>
            <a:off x="322580" y="6581001"/>
            <a:ext cx="11869420" cy="276999"/>
          </a:xfrm>
          <a:prstGeom prst="rect">
            <a:avLst/>
          </a:prstGeom>
          <a:noFill/>
        </p:spPr>
        <p:txBody>
          <a:bodyPr wrap="square" rtlCol="0" anchor="t">
            <a:spAutoFit/>
          </a:bodyPr>
          <a:lstStyle/>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1. H. Zhou et al., "A Proactive Failure Tolerant Mechanism for SSDs Storage Systems based on Unsupervised Learning,"</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5" name="图片 4"/>
          <p:cNvPicPr>
            <a:picLocks noChangeAspect="1"/>
          </p:cNvPicPr>
          <p:nvPr/>
        </p:nvPicPr>
        <p:blipFill>
          <a:blip r:embed="rId1"/>
          <a:stretch>
            <a:fillRect/>
          </a:stretch>
        </p:blipFill>
        <p:spPr>
          <a:xfrm>
            <a:off x="459795" y="2053275"/>
            <a:ext cx="5035588" cy="3700953"/>
          </a:xfrm>
          <a:prstGeom prst="rect">
            <a:avLst/>
          </a:prstGeom>
        </p:spPr>
      </p:pic>
      <p:grpSp>
        <p:nvGrpSpPr>
          <p:cNvPr id="21" name="组合 20"/>
          <p:cNvGrpSpPr/>
          <p:nvPr/>
        </p:nvGrpSpPr>
        <p:grpSpPr>
          <a:xfrm>
            <a:off x="5566913" y="1695013"/>
            <a:ext cx="6364287" cy="2224899"/>
            <a:chOff x="5632505" y="1509257"/>
            <a:chExt cx="6364287" cy="2224899"/>
          </a:xfrm>
        </p:grpSpPr>
        <p:pic>
          <p:nvPicPr>
            <p:cNvPr id="12" name="图片 11"/>
            <p:cNvPicPr>
              <a:picLocks noChangeAspect="1"/>
            </p:cNvPicPr>
            <p:nvPr/>
          </p:nvPicPr>
          <p:blipFill>
            <a:blip r:embed="rId2"/>
            <a:stretch>
              <a:fillRect/>
            </a:stretch>
          </p:blipFill>
          <p:spPr>
            <a:xfrm>
              <a:off x="5632505" y="1725615"/>
              <a:ext cx="6364287" cy="2008541"/>
            </a:xfrm>
            <a:prstGeom prst="rect">
              <a:avLst/>
            </a:prstGeom>
          </p:spPr>
        </p:pic>
        <p:sp>
          <p:nvSpPr>
            <p:cNvPr id="17" name="矩形 16"/>
            <p:cNvSpPr/>
            <p:nvPr/>
          </p:nvSpPr>
          <p:spPr>
            <a:xfrm>
              <a:off x="6507756" y="1509257"/>
              <a:ext cx="3687228" cy="307777"/>
            </a:xfrm>
            <a:prstGeom prst="rect">
              <a:avLst/>
            </a:prstGeom>
          </p:spPr>
          <p:txBody>
            <a:bodyPr wrap="none">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表</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、不同健康水平训练集对模型性能的影响</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20" name="组合 19"/>
          <p:cNvGrpSpPr/>
          <p:nvPr/>
        </p:nvGrpSpPr>
        <p:grpSpPr>
          <a:xfrm>
            <a:off x="5632505" y="4077678"/>
            <a:ext cx="6233105" cy="2351547"/>
            <a:chOff x="5632505" y="4153566"/>
            <a:chExt cx="6233105" cy="2351547"/>
          </a:xfrm>
        </p:grpSpPr>
        <p:pic>
          <p:nvPicPr>
            <p:cNvPr id="13" name="图片 12"/>
            <p:cNvPicPr>
              <a:picLocks noChangeAspect="1"/>
            </p:cNvPicPr>
            <p:nvPr/>
          </p:nvPicPr>
          <p:blipFill>
            <a:blip r:embed="rId3"/>
            <a:stretch>
              <a:fillRect/>
            </a:stretch>
          </p:blipFill>
          <p:spPr>
            <a:xfrm>
              <a:off x="5632505" y="4417797"/>
              <a:ext cx="6233105" cy="2087316"/>
            </a:xfrm>
            <a:prstGeom prst="rect">
              <a:avLst/>
            </a:prstGeom>
          </p:spPr>
        </p:pic>
        <p:sp>
          <p:nvSpPr>
            <p:cNvPr id="18" name="矩形 17"/>
            <p:cNvSpPr/>
            <p:nvPr/>
          </p:nvSpPr>
          <p:spPr>
            <a:xfrm>
              <a:off x="6905443" y="4153566"/>
              <a:ext cx="2250937" cy="307777"/>
            </a:xfrm>
            <a:prstGeom prst="rect">
              <a:avLst/>
            </a:prstGeom>
          </p:spPr>
          <p:txBody>
            <a:bodyPr wrap="none">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表</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：在线测试的模型性能</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351845" y="1273017"/>
            <a:ext cx="1396536" cy="369332"/>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性能评估</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标题 1"/>
          <p:cNvSpPr>
            <a:spLocks noGrp="1"/>
          </p:cNvSpPr>
          <p:nvPr>
            <p:ph type="title"/>
          </p:nvPr>
        </p:nvSpPr>
        <p:spPr>
          <a:xfrm>
            <a:off x="351845" y="515166"/>
            <a:ext cx="10515600" cy="757851"/>
          </a:xfrm>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AFTM-SSDs</a:t>
            </a:r>
            <a:endParaRPr lang="zh-CN" altLang="en-US" dirty="0">
              <a:latin typeface="Times New Roman" panose="02020603050405020304" pitchFamily="18" charset="0"/>
              <a:cs typeface="Times New Roman" panose="02020603050405020304" pitchFamily="18" charset="0"/>
            </a:endParaRPr>
          </a:p>
        </p:txBody>
      </p:sp>
      <p:pic>
        <p:nvPicPr>
          <p:cNvPr id="2" name="图片 1"/>
          <p:cNvPicPr>
            <a:picLocks noChangeAspect="1"/>
          </p:cNvPicPr>
          <p:nvPr/>
        </p:nvPicPr>
        <p:blipFill>
          <a:blip r:embed="rId1"/>
          <a:stretch>
            <a:fillRect/>
          </a:stretch>
        </p:blipFill>
        <p:spPr>
          <a:xfrm>
            <a:off x="673575" y="1973718"/>
            <a:ext cx="5328129" cy="3474582"/>
          </a:xfrm>
          <a:prstGeom prst="rect">
            <a:avLst/>
          </a:prstGeom>
        </p:spPr>
      </p:pic>
      <p:pic>
        <p:nvPicPr>
          <p:cNvPr id="15" name="图片 14"/>
          <p:cNvPicPr>
            <a:picLocks noChangeAspect="1"/>
          </p:cNvPicPr>
          <p:nvPr/>
        </p:nvPicPr>
        <p:blipFill>
          <a:blip r:embed="rId2"/>
          <a:stretch>
            <a:fillRect/>
          </a:stretch>
        </p:blipFill>
        <p:spPr>
          <a:xfrm>
            <a:off x="6001704" y="2030868"/>
            <a:ext cx="5297044" cy="3360282"/>
          </a:xfrm>
          <a:prstGeom prst="rect">
            <a:avLst/>
          </a:prstGeom>
        </p:spPr>
      </p:pic>
      <p:sp>
        <p:nvSpPr>
          <p:cNvPr id="16" name="矩形 15"/>
          <p:cNvSpPr/>
          <p:nvPr/>
        </p:nvSpPr>
        <p:spPr>
          <a:xfrm>
            <a:off x="851480" y="5898374"/>
            <a:ext cx="10447268" cy="307777"/>
          </a:xfrm>
          <a:prstGeom prst="rect">
            <a:avLst/>
          </a:prstGeom>
        </p:spPr>
        <p:txBody>
          <a:bodyPr wrap="square">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图</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6</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、驱动健康分数的变化趋势。左图：正常</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的健康分数随时间的变化趋势。右图：故障</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在故障发生前的健康分数变化趋势</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2" name="文本框 21"/>
          <p:cNvSpPr txBox="1"/>
          <p:nvPr/>
        </p:nvSpPr>
        <p:spPr>
          <a:xfrm>
            <a:off x="322580" y="6581001"/>
            <a:ext cx="11869420" cy="276999"/>
          </a:xfrm>
          <a:prstGeom prst="rect">
            <a:avLst/>
          </a:prstGeom>
          <a:noFill/>
        </p:spPr>
        <p:txBody>
          <a:bodyPr wrap="square" rtlCol="0" anchor="t">
            <a:spAutoFit/>
          </a:bodyPr>
          <a:lstStyle/>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1. H. Zhou et al., "A Proactive Failure Tolerant Mechanism for SSDs Storage Systems based on Unsupervised Learning,"</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文本框 2"/>
          <p:cNvSpPr txBox="1"/>
          <p:nvPr/>
        </p:nvSpPr>
        <p:spPr>
          <a:xfrm>
            <a:off x="756920" y="4906645"/>
            <a:ext cx="11216005" cy="1200329"/>
          </a:xfrm>
          <a:prstGeom prst="rect">
            <a:avLst/>
          </a:prstGeom>
        </p:spPr>
        <p:txBody>
          <a:bodyPr wrap="square">
            <a:spAutoFit/>
          </a:bodyPr>
          <a:lstStyle/>
          <a:p>
            <a:pPr indent="0" fontAlgn="auto">
              <a:lnSpc>
                <a:spcPct val="150000"/>
              </a:lnSpc>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结论：</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fontAlgn="auto">
              <a:lnSpc>
                <a:spcPct val="150000"/>
              </a:lnSpc>
              <a:buFont typeface="Wingdings" panose="05000000000000000000" charset="0"/>
              <a:buChar char="l"/>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实现了灾难性故障的提前预测，避免</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故障导致的数据丢失。</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fontAlgn="auto">
              <a:lnSpc>
                <a:spcPct val="150000"/>
              </a:lnSpc>
              <a:buFont typeface="Wingdings" panose="05000000000000000000" charset="0"/>
              <a:buChar char="l"/>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提供了首个基于无监督学习的故障原因定位方法</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graphicFrame>
        <p:nvGraphicFramePr>
          <p:cNvPr id="6" name="表格 5"/>
          <p:cNvGraphicFramePr/>
          <p:nvPr/>
        </p:nvGraphicFramePr>
        <p:xfrm>
          <a:off x="756920" y="1803835"/>
          <a:ext cx="10772775" cy="2977714"/>
        </p:xfrm>
        <a:graphic>
          <a:graphicData uri="http://schemas.openxmlformats.org/drawingml/2006/table">
            <a:tbl>
              <a:tblPr firstRow="1" bandRow="1">
                <a:tableStyleId>{69CF1AB2-1976-4502-BF36-3FF5EA218861}</a:tableStyleId>
              </a:tblPr>
              <a:tblGrid>
                <a:gridCol w="1833245"/>
                <a:gridCol w="8939530"/>
              </a:tblGrid>
              <a:tr h="868500">
                <a:tc>
                  <a:txBody>
                    <a:bodyPr/>
                    <a:lstStyle/>
                    <a:p>
                      <a:pPr algn="ctr">
                        <a:buNone/>
                      </a:pPr>
                      <a:r>
                        <a:rPr lang="zh-CN" altLang="en-US" b="0" dirty="0">
                          <a:latin typeface="Times New Roman" panose="02020603050405020304" pitchFamily="18" charset="0"/>
                          <a:ea typeface="微软雅黑" panose="020B0503020204020204" pitchFamily="34" charset="-122"/>
                          <a:cs typeface="Times New Roman" panose="02020603050405020304" pitchFamily="18" charset="0"/>
                        </a:rPr>
                        <a:t>研究贡献</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just">
                        <a:buNone/>
                      </a:pPr>
                      <a:r>
                        <a:rPr lang="zh-CN" altLang="en-US" b="0" dirty="0">
                          <a:latin typeface="Times New Roman" panose="02020603050405020304" pitchFamily="18" charset="0"/>
                          <a:ea typeface="微软雅黑" panose="020B0503020204020204" pitchFamily="34" charset="-122"/>
                        </a:rPr>
                        <a:t>提出了一种基于无监督学习（</a:t>
                      </a:r>
                      <a:r>
                        <a:rPr lang="en-US" altLang="zh-CN" b="0" dirty="0">
                          <a:latin typeface="Times New Roman" panose="02020603050405020304" pitchFamily="18" charset="0"/>
                          <a:ea typeface="微软雅黑" panose="020B0503020204020204" pitchFamily="34" charset="-122"/>
                        </a:rPr>
                        <a:t>VAE-LSTM</a:t>
                      </a:r>
                      <a:r>
                        <a:rPr lang="zh-CN" altLang="en-US" b="0" dirty="0">
                          <a:latin typeface="Times New Roman" panose="02020603050405020304" pitchFamily="18" charset="0"/>
                          <a:ea typeface="微软雅黑" panose="020B0503020204020204" pitchFamily="34" charset="-122"/>
                        </a:rPr>
                        <a:t>）的</a:t>
                      </a:r>
                      <a:r>
                        <a:rPr lang="en-US" altLang="zh-CN" b="0" dirty="0">
                          <a:latin typeface="Times New Roman" panose="02020603050405020304" pitchFamily="18" charset="0"/>
                          <a:ea typeface="微软雅黑" panose="020B0503020204020204" pitchFamily="34" charset="-122"/>
                        </a:rPr>
                        <a:t>SSD</a:t>
                      </a:r>
                      <a:r>
                        <a:rPr lang="zh-CN" altLang="en-US" b="0" dirty="0">
                          <a:latin typeface="Times New Roman" panose="02020603050405020304" pitchFamily="18" charset="0"/>
                          <a:ea typeface="微软雅黑" panose="020B0503020204020204" pitchFamily="34" charset="-122"/>
                        </a:rPr>
                        <a:t>主动容错机制，克服了数据不平衡问题。</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r>
              <a:tr h="868500">
                <a:tc>
                  <a:txBody>
                    <a:bodyPr/>
                    <a:lstStyle/>
                    <a:p>
                      <a:pPr algn="ctr">
                        <a:buNone/>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算法</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gn="ctr">
                        <a:buNone/>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VAE-LSTM</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just">
                        <a:buNone/>
                      </a:pPr>
                      <a:r>
                        <a:rPr lang="zh-CN" altLang="en-US" sz="1800" b="0" dirty="0">
                          <a:latin typeface="Times New Roman" panose="02020603050405020304" pitchFamily="18" charset="0"/>
                          <a:ea typeface="微软雅黑" panose="020B0503020204020204" pitchFamily="34" charset="-122"/>
                        </a:rPr>
                        <a:t>结合</a:t>
                      </a:r>
                      <a:r>
                        <a:rPr lang="en-US" altLang="zh-CN" sz="1800" b="0" dirty="0">
                          <a:latin typeface="Times New Roman" panose="02020603050405020304" pitchFamily="18" charset="0"/>
                          <a:ea typeface="微软雅黑" panose="020B0503020204020204" pitchFamily="34" charset="-122"/>
                        </a:rPr>
                        <a:t>VAE</a:t>
                      </a:r>
                      <a:r>
                        <a:rPr lang="zh-CN" altLang="en-US" sz="1800" b="0" dirty="0">
                          <a:latin typeface="Times New Roman" panose="02020603050405020304" pitchFamily="18" charset="0"/>
                          <a:ea typeface="微软雅黑" panose="020B0503020204020204" pitchFamily="34" charset="-122"/>
                        </a:rPr>
                        <a:t>和</a:t>
                      </a:r>
                      <a:r>
                        <a:rPr lang="en-US" altLang="zh-CN" sz="1800" b="0" dirty="0">
                          <a:latin typeface="Times New Roman" panose="02020603050405020304" pitchFamily="18" charset="0"/>
                          <a:ea typeface="微软雅黑" panose="020B0503020204020204" pitchFamily="34" charset="-122"/>
                        </a:rPr>
                        <a:t>LSTM</a:t>
                      </a:r>
                      <a:r>
                        <a:rPr lang="zh-CN" altLang="en-US" sz="1800" b="0" dirty="0">
                          <a:latin typeface="Times New Roman" panose="02020603050405020304" pitchFamily="18" charset="0"/>
                          <a:ea typeface="微软雅黑" panose="020B0503020204020204" pitchFamily="34" charset="-122"/>
                        </a:rPr>
                        <a:t>捕捉正常</a:t>
                      </a:r>
                      <a:r>
                        <a:rPr lang="en-US" altLang="zh-CN" sz="1800" b="0" dirty="0">
                          <a:latin typeface="Times New Roman" panose="02020603050405020304" pitchFamily="18" charset="0"/>
                          <a:ea typeface="微软雅黑" panose="020B0503020204020204" pitchFamily="34" charset="-122"/>
                        </a:rPr>
                        <a:t>SSD</a:t>
                      </a:r>
                      <a:r>
                        <a:rPr lang="zh-CN" altLang="en-US" sz="1800" b="0" dirty="0">
                          <a:latin typeface="Times New Roman" panose="02020603050405020304" pitchFamily="18" charset="0"/>
                          <a:ea typeface="微软雅黑" panose="020B0503020204020204" pitchFamily="34" charset="-122"/>
                        </a:rPr>
                        <a:t>数据的分布特性，尤其提前识别灾难性故障的场景下</a:t>
                      </a:r>
                      <a:endPar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r>
              <a:tr h="1240714">
                <a:tc>
                  <a:txBody>
                    <a:bodyPr/>
                    <a:lstStyle/>
                    <a:p>
                      <a:pPr algn="ctr">
                        <a:buNone/>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未来工作</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just">
                        <a:buNone/>
                      </a:pPr>
                      <a:r>
                        <a:rPr lang="zh-CN" altLang="en-US" sz="1800" b="0" dirty="0">
                          <a:latin typeface="Times New Roman" panose="02020603050405020304" pitchFamily="18" charset="0"/>
                          <a:ea typeface="微软雅黑" panose="020B0503020204020204" pitchFamily="34" charset="-122"/>
                        </a:rPr>
                        <a:t>模型扩展性：将当前方法扩展到更多类型的存储设备（如</a:t>
                      </a:r>
                      <a:r>
                        <a:rPr lang="en-US" altLang="zh-CN" sz="1800" b="0" dirty="0" err="1">
                          <a:latin typeface="Times New Roman" panose="02020603050405020304" pitchFamily="18" charset="0"/>
                          <a:ea typeface="微软雅黑" panose="020B0503020204020204" pitchFamily="34" charset="-122"/>
                        </a:rPr>
                        <a:t>NVMe</a:t>
                      </a:r>
                      <a:r>
                        <a:rPr lang="zh-CN" altLang="en-US" sz="1800" b="0" dirty="0">
                          <a:latin typeface="Times New Roman" panose="02020603050405020304" pitchFamily="18" charset="0"/>
                          <a:ea typeface="微软雅黑" panose="020B0503020204020204" pitchFamily="34" charset="-122"/>
                        </a:rPr>
                        <a:t>）。</a:t>
                      </a:r>
                      <a:endParaRPr lang="zh-CN" altLang="en-US" sz="1800" b="0" dirty="0">
                        <a:latin typeface="Times New Roman" panose="02020603050405020304" pitchFamily="18" charset="0"/>
                        <a:ea typeface="微软雅黑" panose="020B0503020204020204" pitchFamily="34" charset="-122"/>
                      </a:endParaRPr>
                    </a:p>
                    <a:p>
                      <a:pPr algn="just">
                        <a:buNone/>
                      </a:pPr>
                      <a:r>
                        <a:rPr lang="zh-CN" altLang="en-US" sz="1800" b="0" dirty="0">
                          <a:latin typeface="Times New Roman" panose="02020603050405020304" pitchFamily="18" charset="0"/>
                          <a:ea typeface="微软雅黑" panose="020B0503020204020204" pitchFamily="34" charset="-122"/>
                        </a:rPr>
                        <a:t>部署优化：研究如何在大规模分布式存储系统中高效部署该机制。</a:t>
                      </a:r>
                      <a:endParaRPr lang="zh-CN" altLang="en-US" sz="1800" b="0" dirty="0">
                        <a:latin typeface="Times New Roman" panose="02020603050405020304" pitchFamily="18" charset="0"/>
                        <a:ea typeface="微软雅黑" panose="020B0503020204020204" pitchFamily="34" charset="-122"/>
                      </a:endParaRPr>
                    </a:p>
                    <a:p>
                      <a:pPr algn="just">
                        <a:buNone/>
                      </a:pPr>
                      <a:r>
                        <a:rPr lang="zh-CN" altLang="en-US" sz="1800" b="0" dirty="0">
                          <a:latin typeface="Times New Roman" panose="02020603050405020304" pitchFamily="18" charset="0"/>
                          <a:ea typeface="微软雅黑" panose="020B0503020204020204" pitchFamily="34" charset="-122"/>
                        </a:rPr>
                        <a:t>智能化决策支持：结合故障原因分析，进一步优化存储系统的自动化运维能力。</a:t>
                      </a:r>
                      <a:endParaRPr lang="zh-CN" altLang="en-US" sz="1800" b="0" dirty="0">
                        <a:latin typeface="Times New Roman" panose="02020603050405020304" pitchFamily="18" charset="0"/>
                        <a:ea typeface="微软雅黑" panose="020B0503020204020204" pitchFamily="34" charset="-122"/>
                      </a:endParaRPr>
                    </a:p>
                  </a:txBody>
                  <a:tcPr anchor="ctr"/>
                </a:tc>
              </a:tr>
            </a:tbl>
          </a:graphicData>
        </a:graphic>
      </p:graphicFrame>
      <p:sp>
        <p:nvSpPr>
          <p:cNvPr id="7" name="矩形 6"/>
          <p:cNvSpPr/>
          <p:nvPr/>
        </p:nvSpPr>
        <p:spPr>
          <a:xfrm>
            <a:off x="351845" y="1273017"/>
            <a:ext cx="934871" cy="369332"/>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总结</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 name="标题 1"/>
          <p:cNvSpPr>
            <a:spLocks noGrp="1"/>
          </p:cNvSpPr>
          <p:nvPr>
            <p:ph type="title"/>
          </p:nvPr>
        </p:nvSpPr>
        <p:spPr>
          <a:xfrm>
            <a:off x="351845" y="515166"/>
            <a:ext cx="10515600" cy="757851"/>
          </a:xfrm>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AFTM-SSDs</a:t>
            </a:r>
            <a:endParaRPr lang="zh-CN" altLang="en-US" dirty="0">
              <a:latin typeface="Times New Roman" panose="02020603050405020304" pitchFamily="18" charset="0"/>
              <a:cs typeface="Times New Roman" panose="02020603050405020304" pitchFamily="18" charset="0"/>
            </a:endParaRPr>
          </a:p>
        </p:txBody>
      </p:sp>
      <p:sp>
        <p:nvSpPr>
          <p:cNvPr id="22" name="文本框 21"/>
          <p:cNvSpPr txBox="1"/>
          <p:nvPr/>
        </p:nvSpPr>
        <p:spPr>
          <a:xfrm>
            <a:off x="322580" y="6581001"/>
            <a:ext cx="11869420" cy="276999"/>
          </a:xfrm>
          <a:prstGeom prst="rect">
            <a:avLst/>
          </a:prstGeom>
          <a:noFill/>
        </p:spPr>
        <p:txBody>
          <a:bodyPr wrap="square" rtlCol="0" anchor="t">
            <a:spAutoFit/>
          </a:bodyPr>
          <a:lstStyle/>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1. H. Zhou et al., "A Proactive Failure Tolerant Mechanism for SSDs Storage Systems based on Unsupervised Learning,"</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LaVAR</a:t>
            </a:r>
            <a:r>
              <a:rPr lang="zh-CN" altLang="en-US" dirty="0">
                <a:latin typeface="Times New Roman" panose="02020603050405020304" pitchFamily="18" charset="0"/>
                <a:cs typeface="Times New Roman" panose="02020603050405020304" pitchFamily="18" charset="0"/>
              </a:rPr>
              <a:t>机制</a:t>
            </a:r>
            <a:endParaRPr lang="zh-CN" altLang="en-US" dirty="0">
              <a:latin typeface="Times New Roman" panose="02020603050405020304" pitchFamily="18" charset="0"/>
              <a:cs typeface="Times New Roman" panose="02020603050405020304" pitchFamily="18" charset="0"/>
            </a:endParaRPr>
          </a:p>
        </p:txBody>
      </p:sp>
      <p:sp>
        <p:nvSpPr>
          <p:cNvPr id="7" name="矩形 6"/>
          <p:cNvSpPr/>
          <p:nvPr/>
        </p:nvSpPr>
        <p:spPr>
          <a:xfrm>
            <a:off x="351845" y="1273017"/>
            <a:ext cx="925830" cy="368300"/>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算法</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文本框 3"/>
          <p:cNvSpPr txBox="1"/>
          <p:nvPr/>
        </p:nvSpPr>
        <p:spPr>
          <a:xfrm>
            <a:off x="1171575" y="1753870"/>
            <a:ext cx="10032365" cy="2692400"/>
          </a:xfrm>
          <a:prstGeom prst="rect">
            <a:avLst/>
          </a:prstGeom>
          <a:noFill/>
        </p:spPr>
        <p:txBody>
          <a:bodyPr wrap="square" rtlCol="0">
            <a:noAutofit/>
          </a:bodyPr>
          <a:lstStyle/>
          <a:p>
            <a:r>
              <a:rPr lang="zh-CN" altLang="en-US" dirty="0">
                <a:solidFill>
                  <a:srgbClr val="FF0000"/>
                </a:solidFill>
                <a:latin typeface="微软雅黑" panose="020B0503020204020204" pitchFamily="34" charset="-122"/>
                <a:ea typeface="微软雅黑" panose="020B0503020204020204" pitchFamily="34" charset="-122"/>
              </a:rPr>
              <a:t>层间工艺变化在块之间是相似的并且在</a:t>
            </a:r>
            <a:r>
              <a:rPr lang="en-US" altLang="zh-CN" dirty="0">
                <a:solidFill>
                  <a:srgbClr val="FF0000"/>
                </a:solidFill>
                <a:latin typeface="微软雅黑" panose="020B0503020204020204" pitchFamily="34" charset="-122"/>
                <a:ea typeface="微软雅黑" panose="020B0503020204020204" pitchFamily="34" charset="-122"/>
              </a:rPr>
              <a:t>P/E</a:t>
            </a:r>
            <a:r>
              <a:rPr lang="zh-CN" altLang="en-US" dirty="0">
                <a:solidFill>
                  <a:srgbClr val="FF0000"/>
                </a:solidFill>
                <a:latin typeface="微软雅黑" panose="020B0503020204020204" pitchFamily="34" charset="-122"/>
                <a:ea typeface="微软雅黑" panose="020B0503020204020204" pitchFamily="34" charset="-122"/>
              </a:rPr>
              <a:t>循环之间是一致的，因此可以通过对单个闪存块的广泛表征来离线学习每个芯片的</a:t>
            </a:r>
            <a:r>
              <a:rPr lang="en-US" altLang="zh-CN" dirty="0">
                <a:solidFill>
                  <a:srgbClr val="FF0000"/>
                </a:solidFill>
                <a:latin typeface="微软雅黑" panose="020B0503020204020204" pitchFamily="34" charset="-122"/>
                <a:ea typeface="微软雅黑" panose="020B0503020204020204" pitchFamily="34" charset="-122"/>
              </a:rPr>
              <a:t>Vopt</a:t>
            </a:r>
            <a:r>
              <a:rPr lang="zh-CN" altLang="en-US" dirty="0">
                <a:solidFill>
                  <a:srgbClr val="FF0000"/>
                </a:solidFill>
                <a:latin typeface="微软雅黑" panose="020B0503020204020204" pitchFamily="34" charset="-122"/>
                <a:ea typeface="微软雅黑" panose="020B0503020204020204" pitchFamily="34" charset="-122"/>
              </a:rPr>
              <a:t>变化模型。</a:t>
            </a:r>
            <a:endParaRPr lang="zh-CN" altLang="en-US" dirty="0">
              <a:solidFill>
                <a:srgbClr val="FF0000"/>
              </a:solidFill>
              <a:latin typeface="微软雅黑" panose="020B0503020204020204" pitchFamily="34" charset="-122"/>
              <a:ea typeface="微软雅黑" panose="020B0503020204020204" pitchFamily="34" charset="-122"/>
            </a:endParaRPr>
          </a:p>
          <a:p>
            <a:endParaRPr lang="zh-CN" altLang="en-US" dirty="0">
              <a:solidFill>
                <a:srgbClr val="FF0000"/>
              </a:solidFill>
              <a:latin typeface="微软雅黑" panose="020B0503020204020204" pitchFamily="34" charset="-122"/>
              <a:ea typeface="微软雅黑" panose="020B0503020204020204" pitchFamily="34" charset="-122"/>
            </a:endParaRPr>
          </a:p>
          <a:p>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solidFill>
                  <a:schemeClr val="tx1"/>
                </a:solidFill>
                <a:latin typeface="微软雅黑" panose="020B0503020204020204" pitchFamily="34" charset="-122"/>
                <a:ea typeface="微软雅黑" panose="020B0503020204020204" pitchFamily="34" charset="-122"/>
              </a:rPr>
              <a:t>1</a:t>
            </a:r>
            <a:r>
              <a:rPr lang="zh-CN" altLang="en-US" dirty="0">
                <a:solidFill>
                  <a:schemeClr val="tx1"/>
                </a:solidFill>
                <a:latin typeface="微软雅黑" panose="020B0503020204020204" pitchFamily="34" charset="-122"/>
                <a:ea typeface="微软雅黑" panose="020B0503020204020204" pitchFamily="34" charset="-122"/>
              </a:rPr>
              <a:t>）随机选择一个块，记录每层的最优读参考电压和整个闪存块的总体最优读参考电压之间的偏移量作为模型</a:t>
            </a:r>
            <a:endParaRPr lang="zh-CN" altLang="en-US" dirty="0">
              <a:solidFill>
                <a:schemeClr val="tx1"/>
              </a:solidFill>
              <a:latin typeface="微软雅黑" panose="020B0503020204020204" pitchFamily="34" charset="-122"/>
              <a:ea typeface="微软雅黑" panose="020B0503020204020204" pitchFamily="34" charset="-122"/>
            </a:endParaRPr>
          </a:p>
          <a:p>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solidFill>
                  <a:schemeClr val="tx1"/>
                </a:solidFill>
                <a:latin typeface="微软雅黑" panose="020B0503020204020204" pitchFamily="34" charset="-122"/>
                <a:ea typeface="微软雅黑" panose="020B0503020204020204" pitchFamily="34" charset="-122"/>
              </a:rPr>
              <a:t>2</a:t>
            </a:r>
            <a:r>
              <a:rPr lang="zh-CN" altLang="en-US" dirty="0">
                <a:solidFill>
                  <a:schemeClr val="tx1"/>
                </a:solidFill>
                <a:latin typeface="微软雅黑" panose="020B0503020204020204" pitchFamily="34" charset="-122"/>
                <a:ea typeface="微软雅黑" panose="020B0503020204020204" pitchFamily="34" charset="-122"/>
              </a:rPr>
              <a:t>）当进行读操作时，将记录的电压偏移量添加到块的读参考电压</a:t>
            </a:r>
            <a:r>
              <a:rPr lang="en-US" altLang="zh-CN" dirty="0">
                <a:solidFill>
                  <a:schemeClr val="tx1"/>
                </a:solidFill>
                <a:latin typeface="微软雅黑" panose="020B0503020204020204" pitchFamily="34" charset="-122"/>
                <a:ea typeface="微软雅黑" panose="020B0503020204020204" pitchFamily="34" charset="-122"/>
              </a:rPr>
              <a:t>(variation-agnostic Vopt)</a:t>
            </a:r>
            <a:r>
              <a:rPr lang="zh-CN" altLang="en-US" dirty="0">
                <a:solidFill>
                  <a:schemeClr val="tx1"/>
                </a:solidFill>
                <a:latin typeface="微软雅黑" panose="020B0503020204020204" pitchFamily="34" charset="-122"/>
                <a:ea typeface="微软雅黑" panose="020B0503020204020204" pitchFamily="34" charset="-122"/>
              </a:rPr>
              <a:t>中，并将其记为</a:t>
            </a:r>
            <a:r>
              <a:rPr lang="en-US" altLang="zh-CN" dirty="0">
                <a:solidFill>
                  <a:schemeClr val="tx1"/>
                </a:solidFill>
                <a:latin typeface="微软雅黑" panose="020B0503020204020204" pitchFamily="34" charset="-122"/>
                <a:ea typeface="微软雅黑" panose="020B0503020204020204" pitchFamily="34" charset="-122"/>
              </a:rPr>
              <a:t>variation-aware Vopt</a:t>
            </a:r>
            <a:r>
              <a:rPr lang="zh-CN" altLang="en-US" dirty="0">
                <a:solidFill>
                  <a:schemeClr val="tx1"/>
                </a:solidFill>
                <a:latin typeface="微软雅黑" panose="020B0503020204020204" pitchFamily="34" charset="-122"/>
                <a:ea typeface="微软雅黑" panose="020B0503020204020204" pitchFamily="34" charset="-122"/>
              </a:rPr>
              <a:t>。</a:t>
            </a:r>
            <a:endParaRPr lang="zh-CN" altLang="en-US" dirty="0">
              <a:solidFill>
                <a:schemeClr val="tx1"/>
              </a:solidFill>
              <a:latin typeface="微软雅黑" panose="020B0503020204020204" pitchFamily="34" charset="-122"/>
              <a:ea typeface="微软雅黑" panose="020B0503020204020204" pitchFamily="34" charset="-122"/>
            </a:endParaRPr>
          </a:p>
          <a:p>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solidFill>
                  <a:schemeClr val="tx1"/>
                </a:solidFill>
                <a:latin typeface="微软雅黑" panose="020B0503020204020204" pitchFamily="34" charset="-122"/>
                <a:ea typeface="微软雅黑" panose="020B0503020204020204" pitchFamily="34" charset="-122"/>
              </a:rPr>
              <a:t>3</a:t>
            </a:r>
            <a:r>
              <a:rPr lang="zh-CN" altLang="en-US" dirty="0">
                <a:solidFill>
                  <a:schemeClr val="tx1"/>
                </a:solidFill>
                <a:latin typeface="微软雅黑" panose="020B0503020204020204" pitchFamily="34" charset="-122"/>
                <a:ea typeface="微软雅黑" panose="020B0503020204020204" pitchFamily="34" charset="-122"/>
              </a:rPr>
              <a:t>）通过使用</a:t>
            </a:r>
            <a:r>
              <a:rPr lang="en-US" altLang="zh-CN" dirty="0">
                <a:solidFill>
                  <a:schemeClr val="tx1"/>
                </a:solidFill>
                <a:latin typeface="微软雅黑" panose="020B0503020204020204" pitchFamily="34" charset="-122"/>
                <a:ea typeface="微软雅黑" panose="020B0503020204020204" pitchFamily="34" charset="-122"/>
              </a:rPr>
              <a:t>variation-aware Vopt</a:t>
            </a:r>
            <a:r>
              <a:rPr lang="zh-CN" altLang="en-US" dirty="0">
                <a:solidFill>
                  <a:schemeClr val="tx1"/>
                </a:solidFill>
                <a:latin typeface="微软雅黑" panose="020B0503020204020204" pitchFamily="34" charset="-122"/>
                <a:ea typeface="微软雅黑" panose="020B0503020204020204" pitchFamily="34" charset="-122"/>
              </a:rPr>
              <a:t>作为读参考电压，从而降低</a:t>
            </a:r>
            <a:r>
              <a:rPr lang="en-US" altLang="zh-CN" dirty="0">
                <a:solidFill>
                  <a:schemeClr val="tx1"/>
                </a:solidFill>
                <a:latin typeface="微软雅黑" panose="020B0503020204020204" pitchFamily="34" charset="-122"/>
                <a:ea typeface="微软雅黑" panose="020B0503020204020204" pitchFamily="34" charset="-122"/>
              </a:rPr>
              <a:t>RBER</a:t>
            </a:r>
            <a:r>
              <a:rPr lang="zh-CN" altLang="en-US" dirty="0">
                <a:solidFill>
                  <a:schemeClr val="tx1"/>
                </a:solidFill>
                <a:latin typeface="微软雅黑" panose="020B0503020204020204" pitchFamily="34" charset="-122"/>
                <a:ea typeface="微软雅黑" panose="020B0503020204020204" pitchFamily="34" charset="-122"/>
              </a:rPr>
              <a:t>。</a:t>
            </a:r>
            <a:endParaRPr lang="zh-CN" altLang="en-US" dirty="0">
              <a:solidFill>
                <a:schemeClr val="tx1"/>
              </a:solidFill>
              <a:latin typeface="微软雅黑" panose="020B0503020204020204" pitchFamily="34" charset="-122"/>
              <a:ea typeface="微软雅黑" panose="020B0503020204020204" pitchFamily="34" charset="-122"/>
            </a:endParaRPr>
          </a:p>
        </p:txBody>
      </p:sp>
      <p:pic>
        <p:nvPicPr>
          <p:cNvPr id="5" name="图片 1"/>
          <p:cNvPicPr>
            <a:picLocks noChangeAspect="1"/>
          </p:cNvPicPr>
          <p:nvPr/>
        </p:nvPicPr>
        <p:blipFill>
          <a:blip r:embed="rId1"/>
          <a:stretch>
            <a:fillRect/>
          </a:stretch>
        </p:blipFill>
        <p:spPr>
          <a:xfrm>
            <a:off x="3129915" y="4022090"/>
            <a:ext cx="6088380" cy="2764790"/>
          </a:xfrm>
          <a:prstGeom prst="rect">
            <a:avLst/>
          </a:prstGeom>
          <a:noFill/>
          <a:ln>
            <a:noFill/>
          </a:ln>
        </p:spPr>
      </p:pic>
      <p:sp>
        <p:nvSpPr>
          <p:cNvPr id="22" name="文本框 21"/>
          <p:cNvSpPr txBox="1"/>
          <p:nvPr/>
        </p:nvSpPr>
        <p:spPr>
          <a:xfrm>
            <a:off x="322580" y="6581001"/>
            <a:ext cx="11869420" cy="275590"/>
          </a:xfrm>
          <a:prstGeom prst="rect">
            <a:avLst/>
          </a:prstGeom>
          <a:noFill/>
        </p:spPr>
        <p:txBody>
          <a:bodyPr wrap="square" rtlCol="0" anchor="t">
            <a:spAutoFit/>
          </a:bodyPr>
          <a:lstStyle/>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2. </a:t>
            </a:r>
            <a:r>
              <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Luo Y, Ghose S, Cai Y, et al. Improving 3D NAND flash memory lifetime by tolerating early retention loss and process variation</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LI-RAID</a:t>
            </a:r>
            <a:r>
              <a:rPr lang="zh-CN" altLang="en-US" dirty="0">
                <a:latin typeface="Times New Roman" panose="02020603050405020304" pitchFamily="18" charset="0"/>
                <a:cs typeface="Times New Roman" panose="02020603050405020304" pitchFamily="18" charset="0"/>
              </a:rPr>
              <a:t>机制</a:t>
            </a:r>
            <a:endParaRPr lang="zh-CN" altLang="en-US" dirty="0">
              <a:latin typeface="Times New Roman" panose="02020603050405020304" pitchFamily="18" charset="0"/>
              <a:cs typeface="Times New Roman" panose="02020603050405020304" pitchFamily="18" charset="0"/>
            </a:endParaRPr>
          </a:p>
        </p:txBody>
      </p:sp>
      <p:sp>
        <p:nvSpPr>
          <p:cNvPr id="7" name="矩形 6"/>
          <p:cNvSpPr/>
          <p:nvPr/>
        </p:nvSpPr>
        <p:spPr>
          <a:xfrm>
            <a:off x="351845" y="1273017"/>
            <a:ext cx="925830" cy="368300"/>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算法</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 name="文本框 2"/>
          <p:cNvSpPr txBox="1"/>
          <p:nvPr/>
        </p:nvSpPr>
        <p:spPr>
          <a:xfrm>
            <a:off x="1034415" y="1753870"/>
            <a:ext cx="4616450" cy="4783455"/>
          </a:xfrm>
          <a:prstGeom prst="rect">
            <a:avLst/>
          </a:prstGeom>
          <a:noFill/>
        </p:spPr>
        <p:txBody>
          <a:bodyPr wrap="square" rtlCol="0">
            <a:noAutofit/>
          </a:bodyPr>
          <a:lstStyle/>
          <a:p>
            <a:pPr algn="just"/>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solidFill>
                  <a:schemeClr val="tx1"/>
                </a:solidFill>
                <a:latin typeface="微软雅黑" panose="020B0503020204020204" pitchFamily="34" charset="-122"/>
                <a:ea typeface="微软雅黑" panose="020B0503020204020204" pitchFamily="34" charset="-122"/>
              </a:rPr>
              <a:t>1</a:t>
            </a:r>
            <a:r>
              <a:rPr lang="zh-CN" altLang="en-US" dirty="0">
                <a:solidFill>
                  <a:schemeClr val="tx1"/>
                </a:solidFill>
                <a:latin typeface="微软雅黑" panose="020B0503020204020204" pitchFamily="34" charset="-122"/>
                <a:ea typeface="微软雅黑" panose="020B0503020204020204" pitchFamily="34" charset="-122"/>
              </a:rPr>
              <a:t>）独立磁盘冗余阵列（</a:t>
            </a:r>
            <a:r>
              <a:rPr lang="en-US" altLang="zh-CN" dirty="0">
                <a:solidFill>
                  <a:schemeClr val="tx1"/>
                </a:solidFill>
                <a:latin typeface="微软雅黑" panose="020B0503020204020204" pitchFamily="34" charset="-122"/>
                <a:ea typeface="微软雅黑" panose="020B0503020204020204" pitchFamily="34" charset="-122"/>
              </a:rPr>
              <a:t>RAID</a:t>
            </a:r>
            <a:r>
              <a:rPr lang="zh-CN" altLang="en-US" dirty="0">
                <a:solidFill>
                  <a:schemeClr val="tx1"/>
                </a:solidFill>
                <a:latin typeface="微软雅黑" panose="020B0503020204020204" pitchFamily="34" charset="-122"/>
                <a:ea typeface="微软雅黑" panose="020B0503020204020204" pitchFamily="34" charset="-122"/>
              </a:rPr>
              <a:t>）通常将来自每个闪存芯片的一个闪存页合并到一个</a:t>
            </a:r>
            <a:r>
              <a:rPr lang="en-US" altLang="zh-CN" dirty="0">
                <a:solidFill>
                  <a:schemeClr val="tx1"/>
                </a:solidFill>
                <a:latin typeface="微软雅黑" panose="020B0503020204020204" pitchFamily="34" charset="-122"/>
                <a:ea typeface="微软雅黑" panose="020B0503020204020204" pitchFamily="34" charset="-122"/>
              </a:rPr>
              <a:t>RAID</a:t>
            </a:r>
            <a:r>
              <a:rPr lang="zh-CN" altLang="en-US" dirty="0">
                <a:solidFill>
                  <a:schemeClr val="tx1"/>
                </a:solidFill>
                <a:latin typeface="微软雅黑" panose="020B0503020204020204" pitchFamily="34" charset="-122"/>
                <a:ea typeface="微软雅黑" panose="020B0503020204020204" pitchFamily="34" charset="-122"/>
              </a:rPr>
              <a:t>组的逻辑单元中，并使用其中一个页面存储整个组的奇偶校验信息。</a:t>
            </a:r>
            <a:endParaRPr lang="zh-CN" altLang="en-US" dirty="0">
              <a:solidFill>
                <a:schemeClr val="tx1"/>
              </a:solidFill>
              <a:latin typeface="微软雅黑" panose="020B0503020204020204" pitchFamily="34" charset="-122"/>
              <a:ea typeface="微软雅黑" panose="020B0503020204020204" pitchFamily="34" charset="-122"/>
            </a:endParaRPr>
          </a:p>
          <a:p>
            <a:pPr algn="just"/>
            <a:endParaRPr lang="zh-CN" altLang="en-US" dirty="0">
              <a:solidFill>
                <a:schemeClr val="tx1"/>
              </a:solidFill>
              <a:latin typeface="微软雅黑" panose="020B0503020204020204" pitchFamily="34" charset="-122"/>
              <a:ea typeface="微软雅黑" panose="020B0503020204020204" pitchFamily="34" charset="-122"/>
            </a:endParaRPr>
          </a:p>
          <a:p>
            <a:pPr algn="just"/>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solidFill>
                  <a:schemeClr val="tx1"/>
                </a:solidFill>
                <a:latin typeface="微软雅黑" panose="020B0503020204020204" pitchFamily="34" charset="-122"/>
                <a:ea typeface="微软雅黑" panose="020B0503020204020204" pitchFamily="34" charset="-122"/>
              </a:rPr>
              <a:t>2</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sym typeface="+mn-ea"/>
              </a:rPr>
              <a:t>SSD</a:t>
            </a:r>
            <a:r>
              <a:rPr lang="zh-CN" altLang="en-US" dirty="0">
                <a:latin typeface="微软雅黑" panose="020B0503020204020204" pitchFamily="34" charset="-122"/>
                <a:ea typeface="微软雅黑" panose="020B0503020204020204" pitchFamily="34" charset="-122"/>
                <a:sym typeface="+mn-ea"/>
              </a:rPr>
              <a:t>的可靠性受到最弱（即最不可靠）</a:t>
            </a:r>
            <a:r>
              <a:rPr lang="en-US" altLang="zh-CN" dirty="0">
                <a:latin typeface="微软雅黑" panose="020B0503020204020204" pitchFamily="34" charset="-122"/>
                <a:ea typeface="微软雅黑" panose="020B0503020204020204" pitchFamily="34" charset="-122"/>
                <a:sym typeface="+mn-ea"/>
              </a:rPr>
              <a:t>RAID</a:t>
            </a:r>
            <a:r>
              <a:rPr lang="zh-CN" altLang="en-US" dirty="0">
                <a:latin typeface="微软雅黑" panose="020B0503020204020204" pitchFamily="34" charset="-122"/>
                <a:ea typeface="微软雅黑" panose="020B0503020204020204" pitchFamily="34" charset="-122"/>
                <a:sym typeface="+mn-ea"/>
              </a:rPr>
              <a:t>组的</a:t>
            </a:r>
            <a:r>
              <a:rPr lang="en-US" altLang="zh-CN" dirty="0">
                <a:latin typeface="微软雅黑" panose="020B0503020204020204" pitchFamily="34" charset="-122"/>
                <a:ea typeface="微软雅黑" panose="020B0503020204020204" pitchFamily="34" charset="-122"/>
                <a:sym typeface="+mn-ea"/>
              </a:rPr>
              <a:t>RBER</a:t>
            </a:r>
            <a:r>
              <a:rPr lang="zh-CN" altLang="en-US" dirty="0">
                <a:latin typeface="微软雅黑" panose="020B0503020204020204" pitchFamily="34" charset="-122"/>
                <a:ea typeface="微软雅黑" panose="020B0503020204020204" pitchFamily="34" charset="-122"/>
                <a:sym typeface="+mn-ea"/>
              </a:rPr>
              <a:t>的限制。</a:t>
            </a:r>
            <a:endParaRPr lang="zh-CN" altLang="en-US" dirty="0">
              <a:solidFill>
                <a:schemeClr val="tx1"/>
              </a:solidFill>
              <a:latin typeface="微软雅黑" panose="020B0503020204020204" pitchFamily="34" charset="-122"/>
              <a:ea typeface="微软雅黑" panose="020B0503020204020204" pitchFamily="34" charset="-122"/>
            </a:endParaRPr>
          </a:p>
          <a:p>
            <a:pPr algn="just"/>
            <a:endParaRPr lang="zh-CN" altLang="en-US" dirty="0">
              <a:solidFill>
                <a:schemeClr val="tx1"/>
              </a:solidFill>
              <a:latin typeface="微软雅黑" panose="020B0503020204020204" pitchFamily="34" charset="-122"/>
              <a:ea typeface="微软雅黑" panose="020B0503020204020204" pitchFamily="34" charset="-122"/>
            </a:endParaRPr>
          </a:p>
          <a:p>
            <a:pPr algn="just"/>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solidFill>
                  <a:schemeClr val="tx1"/>
                </a:solidFill>
                <a:latin typeface="微软雅黑" panose="020B0503020204020204" pitchFamily="34" charset="-122"/>
                <a:ea typeface="微软雅黑" panose="020B0503020204020204" pitchFamily="34" charset="-122"/>
              </a:rPr>
              <a:t>3</a:t>
            </a:r>
            <a:r>
              <a:rPr lang="zh-CN" altLang="en-US" dirty="0">
                <a:solidFill>
                  <a:schemeClr val="tx1"/>
                </a:solidFill>
                <a:latin typeface="微软雅黑" panose="020B0503020204020204" pitchFamily="34" charset="-122"/>
                <a:ea typeface="微软雅黑" panose="020B0503020204020204" pitchFamily="34" charset="-122"/>
              </a:rPr>
              <a:t>）具有</a:t>
            </a:r>
            <a:r>
              <a:rPr lang="zh-CN" altLang="en-US" dirty="0">
                <a:solidFill>
                  <a:srgbClr val="FF0000"/>
                </a:solidFill>
                <a:latin typeface="微软雅黑" panose="020B0503020204020204" pitchFamily="34" charset="-122"/>
                <a:ea typeface="微软雅黑" panose="020B0503020204020204" pitchFamily="34" charset="-122"/>
              </a:rPr>
              <a:t>最高</a:t>
            </a:r>
            <a:r>
              <a:rPr lang="en-US" altLang="zh-CN" dirty="0">
                <a:solidFill>
                  <a:srgbClr val="FF0000"/>
                </a:solidFill>
                <a:latin typeface="微软雅黑" panose="020B0503020204020204" pitchFamily="34" charset="-122"/>
                <a:ea typeface="微软雅黑" panose="020B0503020204020204" pitchFamily="34" charset="-122"/>
              </a:rPr>
              <a:t>RBER</a:t>
            </a:r>
            <a:r>
              <a:rPr lang="zh-CN" altLang="en-US" dirty="0">
                <a:solidFill>
                  <a:srgbClr val="FF0000"/>
                </a:solidFill>
                <a:latin typeface="微软雅黑" panose="020B0503020204020204" pitchFamily="34" charset="-122"/>
                <a:ea typeface="微软雅黑" panose="020B0503020204020204" pitchFamily="34" charset="-122"/>
              </a:rPr>
              <a:t>的是中间层的</a:t>
            </a:r>
            <a:r>
              <a:rPr lang="en-US" altLang="zh-CN" dirty="0">
                <a:solidFill>
                  <a:srgbClr val="FF0000"/>
                </a:solidFill>
                <a:latin typeface="微软雅黑" panose="020B0503020204020204" pitchFamily="34" charset="-122"/>
                <a:ea typeface="微软雅黑" panose="020B0503020204020204" pitchFamily="34" charset="-122"/>
              </a:rPr>
              <a:t>MSB</a:t>
            </a:r>
            <a:r>
              <a:rPr lang="zh-CN" altLang="en-US" dirty="0">
                <a:solidFill>
                  <a:schemeClr val="tx1"/>
                </a:solidFill>
                <a:latin typeface="微软雅黑" panose="020B0503020204020204" pitchFamily="34" charset="-122"/>
                <a:ea typeface="微软雅黑" panose="020B0503020204020204" pitchFamily="34" charset="-122"/>
              </a:rPr>
              <a:t>，而</a:t>
            </a:r>
            <a:r>
              <a:rPr lang="en-US" altLang="zh-CN" dirty="0">
                <a:solidFill>
                  <a:schemeClr val="tx1"/>
                </a:solidFill>
                <a:latin typeface="微软雅黑" panose="020B0503020204020204" pitchFamily="34" charset="-122"/>
                <a:ea typeface="微软雅黑" panose="020B0503020204020204" pitchFamily="34" charset="-122"/>
              </a:rPr>
              <a:t>RAID</a:t>
            </a:r>
            <a:r>
              <a:rPr lang="zh-CN" altLang="en-US" dirty="0">
                <a:solidFill>
                  <a:schemeClr val="tx1"/>
                </a:solidFill>
                <a:latin typeface="微软雅黑" panose="020B0503020204020204" pitchFamily="34" charset="-122"/>
                <a:ea typeface="微软雅黑" panose="020B0503020204020204" pitchFamily="34" charset="-122"/>
              </a:rPr>
              <a:t>技术并</a:t>
            </a:r>
            <a:r>
              <a:rPr lang="zh-CN" altLang="en-US" dirty="0">
                <a:solidFill>
                  <a:srgbClr val="FF0000"/>
                </a:solidFill>
                <a:latin typeface="微软雅黑" panose="020B0503020204020204" pitchFamily="34" charset="-122"/>
                <a:ea typeface="微软雅黑" panose="020B0503020204020204" pitchFamily="34" charset="-122"/>
              </a:rPr>
              <a:t>没有考虑层到层的过程变化以及</a:t>
            </a:r>
            <a:r>
              <a:rPr lang="en-US" altLang="zh-CN" dirty="0">
                <a:solidFill>
                  <a:srgbClr val="FF0000"/>
                </a:solidFill>
                <a:latin typeface="微软雅黑" panose="020B0503020204020204" pitchFamily="34" charset="-122"/>
                <a:ea typeface="微软雅黑" panose="020B0503020204020204" pitchFamily="34" charset="-122"/>
              </a:rPr>
              <a:t>MSB-LSB</a:t>
            </a:r>
            <a:r>
              <a:rPr lang="zh-CN" altLang="en-US" dirty="0">
                <a:solidFill>
                  <a:srgbClr val="FF0000"/>
                </a:solidFill>
                <a:latin typeface="微软雅黑" panose="020B0503020204020204" pitchFamily="34" charset="-122"/>
                <a:ea typeface="微软雅黑" panose="020B0503020204020204" pitchFamily="34" charset="-122"/>
              </a:rPr>
              <a:t>的</a:t>
            </a:r>
            <a:r>
              <a:rPr lang="en-US" altLang="zh-CN" dirty="0">
                <a:solidFill>
                  <a:srgbClr val="FF0000"/>
                </a:solidFill>
                <a:latin typeface="微软雅黑" panose="020B0503020204020204" pitchFamily="34" charset="-122"/>
                <a:ea typeface="微软雅黑" panose="020B0503020204020204" pitchFamily="34" charset="-122"/>
              </a:rPr>
              <a:t>RBER</a:t>
            </a:r>
            <a:r>
              <a:rPr lang="zh-CN" altLang="en-US" dirty="0">
                <a:solidFill>
                  <a:srgbClr val="FF0000"/>
                </a:solidFill>
                <a:latin typeface="微软雅黑" panose="020B0503020204020204" pitchFamily="34" charset="-122"/>
                <a:ea typeface="微软雅黑" panose="020B0503020204020204" pitchFamily="34" charset="-122"/>
              </a:rPr>
              <a:t>差异。</a:t>
            </a:r>
            <a:endParaRPr lang="zh-CN" altLang="en-US" dirty="0">
              <a:solidFill>
                <a:schemeClr val="tx1"/>
              </a:solidFill>
              <a:latin typeface="微软雅黑" panose="020B0503020204020204" pitchFamily="34" charset="-122"/>
              <a:ea typeface="微软雅黑" panose="020B0503020204020204" pitchFamily="34" charset="-122"/>
            </a:endParaRPr>
          </a:p>
          <a:p>
            <a:pPr algn="just"/>
            <a:endParaRPr lang="zh-CN" altLang="en-US" dirty="0">
              <a:solidFill>
                <a:schemeClr val="tx1"/>
              </a:solidFill>
              <a:latin typeface="微软雅黑" panose="020B0503020204020204" pitchFamily="34" charset="-122"/>
              <a:ea typeface="微软雅黑" panose="020B0503020204020204" pitchFamily="34" charset="-122"/>
            </a:endParaRPr>
          </a:p>
          <a:p>
            <a:pPr algn="just"/>
            <a:r>
              <a:rPr lang="zh-CN" altLang="en-US" dirty="0">
                <a:latin typeface="微软雅黑" panose="020B0503020204020204" pitchFamily="34" charset="-122"/>
                <a:ea typeface="微软雅黑" panose="020B0503020204020204" pitchFamily="34" charset="-122"/>
                <a:sym typeface="+mn-ea"/>
              </a:rPr>
              <a:t>（4）LI-RAID：</a:t>
            </a:r>
            <a:r>
              <a:rPr lang="zh-CN" altLang="en-US" dirty="0">
                <a:solidFill>
                  <a:schemeClr val="tx1"/>
                </a:solidFill>
                <a:latin typeface="微软雅黑" panose="020B0503020204020204" pitchFamily="34" charset="-122"/>
                <a:ea typeface="微软雅黑" panose="020B0503020204020204" pitchFamily="34" charset="-122"/>
                <a:sym typeface="+mn-ea"/>
              </a:rPr>
              <a:t>选择不同芯片、不同层的页面分组在一起，将相对不可靠的页与相对可靠的页进行分组，并将MSB页与LSB页进行分组，以均衡RBER消除低可靠性的RAID组</a:t>
            </a:r>
            <a:r>
              <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pic>
        <p:nvPicPr>
          <p:cNvPr id="12" name="图片 4"/>
          <p:cNvPicPr>
            <a:picLocks noChangeAspect="1"/>
          </p:cNvPicPr>
          <p:nvPr/>
        </p:nvPicPr>
        <p:blipFill>
          <a:blip r:embed="rId1"/>
          <a:stretch>
            <a:fillRect/>
          </a:stretch>
        </p:blipFill>
        <p:spPr>
          <a:xfrm>
            <a:off x="5575935" y="1198245"/>
            <a:ext cx="6616065" cy="2587625"/>
          </a:xfrm>
          <a:prstGeom prst="rect">
            <a:avLst/>
          </a:prstGeom>
          <a:noFill/>
          <a:ln>
            <a:noFill/>
          </a:ln>
        </p:spPr>
      </p:pic>
      <p:pic>
        <p:nvPicPr>
          <p:cNvPr id="13" name="图片 5"/>
          <p:cNvPicPr>
            <a:picLocks noChangeAspect="1"/>
          </p:cNvPicPr>
          <p:nvPr/>
        </p:nvPicPr>
        <p:blipFill>
          <a:blip r:embed="rId2"/>
          <a:stretch>
            <a:fillRect/>
          </a:stretch>
        </p:blipFill>
        <p:spPr>
          <a:xfrm>
            <a:off x="5594985" y="4211320"/>
            <a:ext cx="6597015" cy="1436370"/>
          </a:xfrm>
          <a:prstGeom prst="rect">
            <a:avLst/>
          </a:prstGeom>
          <a:noFill/>
          <a:ln>
            <a:noFill/>
          </a:ln>
        </p:spPr>
      </p:pic>
      <p:sp>
        <p:nvSpPr>
          <p:cNvPr id="5" name="文本框 4"/>
          <p:cNvSpPr txBox="1"/>
          <p:nvPr/>
        </p:nvSpPr>
        <p:spPr>
          <a:xfrm>
            <a:off x="322580" y="6581001"/>
            <a:ext cx="11869420" cy="275590"/>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2. </a:t>
            </a:r>
            <a:r>
              <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Luo Y, Ghose S, Cai Y, et al. Improving 3D NAND flash memory lifetime by tolerating early retention loss and process variation</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ReMAR</a:t>
            </a:r>
            <a:r>
              <a:rPr lang="zh-CN" altLang="en-US" dirty="0">
                <a:latin typeface="Times New Roman" panose="02020603050405020304" pitchFamily="18" charset="0"/>
                <a:cs typeface="Times New Roman" panose="02020603050405020304" pitchFamily="18" charset="0"/>
              </a:rPr>
              <a:t>机制</a:t>
            </a:r>
            <a:endParaRPr lang="zh-CN" altLang="en-US" dirty="0">
              <a:latin typeface="Times New Roman" panose="02020603050405020304" pitchFamily="18" charset="0"/>
              <a:cs typeface="Times New Roman" panose="02020603050405020304" pitchFamily="18" charset="0"/>
            </a:endParaRPr>
          </a:p>
        </p:txBody>
      </p:sp>
      <p:sp>
        <p:nvSpPr>
          <p:cNvPr id="7" name="矩形 6"/>
          <p:cNvSpPr/>
          <p:nvPr/>
        </p:nvSpPr>
        <p:spPr>
          <a:xfrm>
            <a:off x="351845" y="1273017"/>
            <a:ext cx="925830" cy="368300"/>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算法</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 name="文本框 2"/>
          <p:cNvSpPr txBox="1"/>
          <p:nvPr/>
        </p:nvSpPr>
        <p:spPr>
          <a:xfrm>
            <a:off x="1034415" y="1506220"/>
            <a:ext cx="10293350" cy="4783455"/>
          </a:xfrm>
          <a:prstGeom prst="rect">
            <a:avLst/>
          </a:prstGeom>
          <a:noFill/>
        </p:spPr>
        <p:txBody>
          <a:bodyPr wrap="square" rtlCol="0">
            <a:noAutofit/>
          </a:bodyPr>
          <a:lstStyle/>
          <a:p>
            <a:pPr algn="just"/>
            <a:r>
              <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准确跟踪每个页的数据保留时间，然后对</a:t>
            </a:r>
            <a:r>
              <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Vb</a:t>
            </a:r>
            <a:r>
              <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和</a:t>
            </a:r>
            <a:r>
              <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Vc</a:t>
            </a:r>
            <a:r>
              <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根据最佳读参考电压模型：</a:t>
            </a:r>
            <a:endPar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algn="just"/>
            <a:endPar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algn="ctr"/>
            <a:r>
              <a:rPr lang="en-US" altLang="zh-CN" dirty="0">
                <a:latin typeface="Times New Roman" panose="02020603050405020304" pitchFamily="18" charset="0"/>
                <a:ea typeface="微软雅黑" panose="020B0503020204020204" pitchFamily="34" charset="-122"/>
                <a:cs typeface="Times New Roman" panose="02020603050405020304" pitchFamily="18" charset="0"/>
                <a:sym typeface="+mn-ea"/>
              </a:rPr>
              <a:t>Va=γ·PEC + δ</a:t>
            </a:r>
            <a:endPar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algn="ctr"/>
            <a:r>
              <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Vb = (α·PEC + β)·log(t) + γ·PEC + δ</a:t>
            </a:r>
            <a:endPar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algn="ctr"/>
            <a:r>
              <a:rPr lang="en-US" altLang="zh-CN" dirty="0">
                <a:latin typeface="Times New Roman" panose="02020603050405020304" pitchFamily="18" charset="0"/>
                <a:ea typeface="微软雅黑" panose="020B0503020204020204" pitchFamily="34" charset="-122"/>
                <a:cs typeface="Times New Roman" panose="02020603050405020304" pitchFamily="18" charset="0"/>
                <a:sym typeface="+mn-ea"/>
              </a:rPr>
              <a:t>Vc = (α·PEC + β)·log(t) + γ·PEC + δ</a:t>
            </a:r>
            <a:endPar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algn="ctr"/>
            <a:endPar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algn="just"/>
            <a:r>
              <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进行建模，求出</a:t>
            </a:r>
            <a:r>
              <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Va</a:t>
            </a:r>
            <a:r>
              <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Vb</a:t>
            </a:r>
            <a:r>
              <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Vc</a:t>
            </a:r>
            <a:r>
              <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最佳读参考电压。其中，作者认为</a:t>
            </a:r>
            <a:r>
              <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Va</a:t>
            </a:r>
            <a:r>
              <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不受保留时间的影响，因此对</a:t>
            </a:r>
            <a:r>
              <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Va</a:t>
            </a:r>
            <a:r>
              <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进行建模时不考虑数据保留时间。通过准确预测和应用最佳读参考电压，</a:t>
            </a:r>
            <a:r>
              <a:rPr lang="en-US" altLang="zh-CN"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ReMAR</a:t>
            </a:r>
            <a:r>
              <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提高了读操作的准确性，从而降低了原始误码率。</a:t>
            </a:r>
            <a:endParaRPr lang="zh-CN" altLang="en-US"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pic>
        <p:nvPicPr>
          <p:cNvPr id="4" name="图片 1"/>
          <p:cNvPicPr>
            <a:picLocks noChangeAspect="1"/>
          </p:cNvPicPr>
          <p:nvPr/>
        </p:nvPicPr>
        <p:blipFill>
          <a:blip r:embed="rId1"/>
          <a:stretch>
            <a:fillRect/>
          </a:stretch>
        </p:blipFill>
        <p:spPr>
          <a:xfrm>
            <a:off x="560705" y="4020820"/>
            <a:ext cx="5806614" cy="2556000"/>
          </a:xfrm>
          <a:prstGeom prst="rect">
            <a:avLst/>
          </a:prstGeom>
          <a:noFill/>
          <a:ln>
            <a:noFill/>
          </a:ln>
        </p:spPr>
      </p:pic>
      <p:pic>
        <p:nvPicPr>
          <p:cNvPr id="5" name="图片 4"/>
          <p:cNvPicPr>
            <a:picLocks noChangeAspect="1"/>
          </p:cNvPicPr>
          <p:nvPr/>
        </p:nvPicPr>
        <p:blipFill>
          <a:blip r:embed="rId2"/>
          <a:stretch>
            <a:fillRect/>
          </a:stretch>
        </p:blipFill>
        <p:spPr>
          <a:xfrm>
            <a:off x="6276340" y="4049395"/>
            <a:ext cx="5218924" cy="2556000"/>
          </a:xfrm>
          <a:prstGeom prst="rect">
            <a:avLst/>
          </a:prstGeom>
        </p:spPr>
      </p:pic>
      <p:sp>
        <p:nvSpPr>
          <p:cNvPr id="10" name="文本框 9"/>
          <p:cNvSpPr txBox="1"/>
          <p:nvPr/>
        </p:nvSpPr>
        <p:spPr>
          <a:xfrm>
            <a:off x="322580" y="6581001"/>
            <a:ext cx="11869420" cy="275590"/>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2. </a:t>
            </a:r>
            <a:r>
              <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Luo Y, Ghose S, Cai Y, et al. Improving 3D NAND flash memory lifetime by tolerating early retention loss and process variation</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基于</a:t>
            </a:r>
            <a:r>
              <a:rPr lang="en-US" altLang="zh-CN" dirty="0">
                <a:latin typeface="Times New Roman" panose="02020603050405020304" pitchFamily="18" charset="0"/>
                <a:cs typeface="Times New Roman" panose="02020603050405020304" pitchFamily="18" charset="0"/>
              </a:rPr>
              <a:t>RBER</a:t>
            </a:r>
            <a:r>
              <a:rPr lang="zh-CN" altLang="en-US" dirty="0">
                <a:latin typeface="Times New Roman" panose="02020603050405020304" pitchFamily="18" charset="0"/>
                <a:cs typeface="Times New Roman" panose="02020603050405020304" pitchFamily="18" charset="0"/>
              </a:rPr>
              <a:t>的健康分级</a:t>
            </a:r>
            <a:endParaRPr lang="zh-CN" altLang="en-US" dirty="0">
              <a:latin typeface="Times New Roman" panose="02020603050405020304" pitchFamily="18" charset="0"/>
              <a:cs typeface="Times New Roman" panose="02020603050405020304" pitchFamily="18" charset="0"/>
            </a:endParaRPr>
          </a:p>
        </p:txBody>
      </p:sp>
      <p:sp>
        <p:nvSpPr>
          <p:cNvPr id="4" name="文本框 3"/>
          <p:cNvSpPr txBox="1"/>
          <p:nvPr/>
        </p:nvSpPr>
        <p:spPr>
          <a:xfrm>
            <a:off x="468630" y="1180465"/>
            <a:ext cx="11271885" cy="4939030"/>
          </a:xfrm>
          <a:prstGeom prst="rect">
            <a:avLst/>
          </a:prstGeom>
          <a:noFill/>
        </p:spPr>
        <p:txBody>
          <a:bodyPr wrap="square" rtlCol="0">
            <a:spAutoFit/>
          </a:bodyPr>
          <a:lstStyle/>
          <a:p>
            <a:pPr>
              <a:lnSpc>
                <a:spcPct val="150000"/>
              </a:lnSpc>
            </a:pPr>
            <a:r>
              <a:rPr lang="en-US" altLang="zh-CN" sz="1400" b="1" dirty="0">
                <a:solidFill>
                  <a:schemeClr val="tx1"/>
                </a:solidFill>
                <a:latin typeface="微软雅黑" panose="020B0503020204020204" pitchFamily="34" charset="-122"/>
                <a:ea typeface="微软雅黑" panose="020B0503020204020204" pitchFamily="34" charset="-122"/>
              </a:rPr>
              <a:t>1.</a:t>
            </a:r>
            <a:r>
              <a:rPr lang="zh-CN" altLang="en-US" sz="1400" b="1" dirty="0">
                <a:solidFill>
                  <a:schemeClr val="tx1"/>
                </a:solidFill>
                <a:latin typeface="微软雅黑" panose="020B0503020204020204" pitchFamily="34" charset="-122"/>
                <a:ea typeface="微软雅黑" panose="020B0503020204020204" pitchFamily="34" charset="-122"/>
              </a:rPr>
              <a:t>健康分级</a:t>
            </a:r>
            <a:endParaRPr lang="zh-CN" altLang="en-US" sz="1400" b="1" dirty="0">
              <a:solidFill>
                <a:schemeClr val="tx1"/>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charset="0"/>
              <a:buChar char="l"/>
            </a:pPr>
            <a:r>
              <a:rPr lang="en-US" altLang="zh-CN" sz="1400" dirty="0">
                <a:solidFill>
                  <a:schemeClr val="tx1"/>
                </a:solidFill>
                <a:latin typeface="微软雅黑" panose="020B0503020204020204" pitchFamily="34" charset="-122"/>
                <a:ea typeface="微软雅黑" panose="020B0503020204020204" pitchFamily="34" charset="-122"/>
              </a:rPr>
              <a:t>RBER </a:t>
            </a:r>
            <a:r>
              <a:rPr lang="zh-CN" altLang="en-US" sz="1400" dirty="0">
                <a:solidFill>
                  <a:schemeClr val="tx1"/>
                </a:solidFill>
                <a:latin typeface="微软雅黑" panose="020B0503020204020204" pitchFamily="34" charset="-122"/>
                <a:ea typeface="微软雅黑" panose="020B0503020204020204" pitchFamily="34" charset="-122"/>
              </a:rPr>
              <a:t>作为健康指标：健康分级利用</a:t>
            </a:r>
            <a:r>
              <a:rPr lang="zh-CN" altLang="en-US" sz="1400" dirty="0">
                <a:solidFill>
                  <a:srgbClr val="FF0000"/>
                </a:solidFill>
                <a:latin typeface="微软雅黑" panose="020B0503020204020204" pitchFamily="34" charset="-122"/>
                <a:ea typeface="微软雅黑" panose="020B0503020204020204" pitchFamily="34" charset="-122"/>
              </a:rPr>
              <a:t>原始位错误率（</a:t>
            </a:r>
            <a:r>
              <a:rPr lang="en-US" altLang="zh-CN" sz="1400" dirty="0">
                <a:solidFill>
                  <a:srgbClr val="FF0000"/>
                </a:solidFill>
                <a:latin typeface="微软雅黑" panose="020B0503020204020204" pitchFamily="34" charset="-122"/>
                <a:ea typeface="微软雅黑" panose="020B0503020204020204" pitchFamily="34" charset="-122"/>
              </a:rPr>
              <a:t>RBER</a:t>
            </a:r>
            <a:r>
              <a:rPr lang="zh-CN" altLang="en-US" sz="1400" dirty="0">
                <a:solidFill>
                  <a:srgbClr val="FF0000"/>
                </a:solidFill>
                <a:latin typeface="微软雅黑" panose="020B0503020204020204" pitchFamily="34" charset="-122"/>
                <a:ea typeface="微软雅黑" panose="020B0503020204020204" pitchFamily="34" charset="-122"/>
              </a:rPr>
              <a:t>）</a:t>
            </a:r>
            <a:r>
              <a:rPr lang="zh-CN" altLang="en-US" sz="1400" dirty="0">
                <a:solidFill>
                  <a:schemeClr val="tx1"/>
                </a:solidFill>
                <a:latin typeface="微软雅黑" panose="020B0503020204020204" pitchFamily="34" charset="-122"/>
                <a:ea typeface="微软雅黑" panose="020B0503020204020204" pitchFamily="34" charset="-122"/>
              </a:rPr>
              <a:t>作为衡量块健康的核心指标，而非传统的程序</a:t>
            </a:r>
            <a:r>
              <a:rPr lang="en-US" altLang="zh-CN" sz="1400" dirty="0">
                <a:solidFill>
                  <a:schemeClr val="tx1"/>
                </a:solidFill>
                <a:latin typeface="微软雅黑" panose="020B0503020204020204" pitchFamily="34" charset="-122"/>
                <a:ea typeface="微软雅黑" panose="020B0503020204020204" pitchFamily="34" charset="-122"/>
              </a:rPr>
              <a:t>/</a:t>
            </a:r>
            <a:r>
              <a:rPr lang="zh-CN" altLang="en-US" sz="1400" dirty="0">
                <a:solidFill>
                  <a:schemeClr val="tx1"/>
                </a:solidFill>
                <a:latin typeface="微软雅黑" panose="020B0503020204020204" pitchFamily="34" charset="-122"/>
                <a:ea typeface="微软雅黑" panose="020B0503020204020204" pitchFamily="34" charset="-122"/>
              </a:rPr>
              <a:t>擦除循环数（</a:t>
            </a:r>
            <a:r>
              <a:rPr lang="en-US" altLang="zh-CN" sz="1400" dirty="0">
                <a:solidFill>
                  <a:schemeClr val="tx1"/>
                </a:solidFill>
                <a:latin typeface="微软雅黑" panose="020B0503020204020204" pitchFamily="34" charset="-122"/>
                <a:ea typeface="微软雅黑" panose="020B0503020204020204" pitchFamily="34" charset="-122"/>
              </a:rPr>
              <a:t>PEC</a:t>
            </a:r>
            <a:r>
              <a:rPr lang="zh-CN" altLang="en-US" sz="1400" dirty="0">
                <a:solidFill>
                  <a:schemeClr val="tx1"/>
                </a:solidFill>
                <a:latin typeface="微软雅黑" panose="020B0503020204020204" pitchFamily="34" charset="-122"/>
                <a:ea typeface="微软雅黑" panose="020B0503020204020204" pitchFamily="34" charset="-122"/>
              </a:rPr>
              <a:t>）。因为</a:t>
            </a:r>
            <a:r>
              <a:rPr lang="en-US" altLang="zh-CN" sz="1400" dirty="0">
                <a:solidFill>
                  <a:schemeClr val="tx1"/>
                </a:solidFill>
                <a:latin typeface="微软雅黑" panose="020B0503020204020204" pitchFamily="34" charset="-122"/>
                <a:ea typeface="微软雅黑" panose="020B0503020204020204" pitchFamily="34" charset="-122"/>
              </a:rPr>
              <a:t> RBER </a:t>
            </a:r>
            <a:r>
              <a:rPr lang="zh-CN" altLang="en-US" sz="1400" dirty="0">
                <a:solidFill>
                  <a:schemeClr val="tx1"/>
                </a:solidFill>
                <a:latin typeface="微软雅黑" panose="020B0503020204020204" pitchFamily="34" charset="-122"/>
                <a:ea typeface="微软雅黑" panose="020B0503020204020204" pitchFamily="34" charset="-122"/>
              </a:rPr>
              <a:t>能更准确地反映块的实际耐久性和健康状况。作者据此将</a:t>
            </a:r>
            <a:r>
              <a:rPr lang="en-US" altLang="zh-CN" sz="1400" dirty="0">
                <a:solidFill>
                  <a:schemeClr val="tx1"/>
                </a:solidFill>
                <a:latin typeface="微软雅黑" panose="020B0503020204020204" pitchFamily="34" charset="-122"/>
                <a:ea typeface="微软雅黑" panose="020B0503020204020204" pitchFamily="34" charset="-122"/>
              </a:rPr>
              <a:t>block</a:t>
            </a:r>
            <a:r>
              <a:rPr lang="zh-CN" altLang="en-US" sz="1400" dirty="0">
                <a:solidFill>
                  <a:schemeClr val="tx1"/>
                </a:solidFill>
                <a:latin typeface="微软雅黑" panose="020B0503020204020204" pitchFamily="34" charset="-122"/>
                <a:ea typeface="微软雅黑" panose="020B0503020204020204" pitchFamily="34" charset="-122"/>
              </a:rPr>
              <a:t>分为四类。</a:t>
            </a:r>
            <a:endParaRPr lang="zh-CN" altLang="en-US" sz="1400" dirty="0">
              <a:solidFill>
                <a:schemeClr val="tx1"/>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charset="0"/>
              <a:buChar char="l"/>
            </a:pPr>
            <a:r>
              <a:rPr lang="zh-CN" altLang="en-US" sz="1400" dirty="0">
                <a:solidFill>
                  <a:schemeClr val="tx1"/>
                </a:solidFill>
                <a:latin typeface="微软雅黑" panose="020B0503020204020204" pitchFamily="34" charset="-122"/>
                <a:ea typeface="微软雅黑" panose="020B0503020204020204" pitchFamily="34" charset="-122"/>
              </a:rPr>
              <a:t>后台健康检查器（</a:t>
            </a:r>
            <a:r>
              <a:rPr lang="en-US" altLang="zh-CN" sz="1400" dirty="0">
                <a:solidFill>
                  <a:schemeClr val="tx1"/>
                </a:solidFill>
                <a:latin typeface="微软雅黑" panose="020B0503020204020204" pitchFamily="34" charset="-122"/>
                <a:ea typeface="微软雅黑" panose="020B0503020204020204" pitchFamily="34" charset="-122"/>
              </a:rPr>
              <a:t>BGHC</a:t>
            </a:r>
            <a:r>
              <a:rPr lang="zh-CN" altLang="en-US" sz="1400" dirty="0">
                <a:solidFill>
                  <a:schemeClr val="tx1"/>
                </a:solidFill>
                <a:latin typeface="微软雅黑" panose="020B0503020204020204" pitchFamily="34" charset="-122"/>
                <a:ea typeface="微软雅黑" panose="020B0503020204020204" pitchFamily="34" charset="-122"/>
              </a:rPr>
              <a:t>）：</a:t>
            </a:r>
            <a:r>
              <a:rPr lang="en-US" altLang="zh-CN" sz="1400" dirty="0">
                <a:solidFill>
                  <a:schemeClr val="tx1"/>
                </a:solidFill>
                <a:latin typeface="微软雅黑" panose="020B0503020204020204" pitchFamily="34" charset="-122"/>
                <a:ea typeface="微软雅黑" panose="020B0503020204020204" pitchFamily="34" charset="-122"/>
              </a:rPr>
              <a:t>BGHC </a:t>
            </a:r>
            <a:r>
              <a:rPr lang="zh-CN" altLang="en-US" sz="1400" dirty="0">
                <a:solidFill>
                  <a:schemeClr val="tx1"/>
                </a:solidFill>
                <a:latin typeface="微软雅黑" panose="020B0503020204020204" pitchFamily="34" charset="-122"/>
                <a:ea typeface="微软雅黑" panose="020B0503020204020204" pitchFamily="34" charset="-122"/>
              </a:rPr>
              <a:t>通过后台操作</a:t>
            </a:r>
            <a:r>
              <a:rPr lang="zh-CN" altLang="en-US" sz="1400" dirty="0">
                <a:solidFill>
                  <a:srgbClr val="FF0000"/>
                </a:solidFill>
                <a:latin typeface="微软雅黑" panose="020B0503020204020204" pitchFamily="34" charset="-122"/>
                <a:ea typeface="微软雅黑" panose="020B0503020204020204" pitchFamily="34" charset="-122"/>
              </a:rPr>
              <a:t>定期扫描</a:t>
            </a:r>
            <a:r>
              <a:rPr lang="zh-CN" altLang="en-US" sz="1400" dirty="0">
                <a:solidFill>
                  <a:schemeClr val="tx1"/>
                </a:solidFill>
                <a:latin typeface="微软雅黑" panose="020B0503020204020204" pitchFamily="34" charset="-122"/>
                <a:ea typeface="微软雅黑" panose="020B0503020204020204" pitchFamily="34" charset="-122"/>
              </a:rPr>
              <a:t>块中的页面，读取每个页面的</a:t>
            </a:r>
            <a:r>
              <a:rPr lang="en-US" altLang="zh-CN" sz="1400" dirty="0">
                <a:solidFill>
                  <a:schemeClr val="tx1"/>
                </a:solidFill>
                <a:latin typeface="微软雅黑" panose="020B0503020204020204" pitchFamily="34" charset="-122"/>
                <a:ea typeface="微软雅黑" panose="020B0503020204020204" pitchFamily="34" charset="-122"/>
              </a:rPr>
              <a:t> RBER </a:t>
            </a:r>
            <a:r>
              <a:rPr lang="zh-CN" altLang="en-US" sz="1400" dirty="0">
                <a:solidFill>
                  <a:schemeClr val="tx1"/>
                </a:solidFill>
                <a:latin typeface="微软雅黑" panose="020B0503020204020204" pitchFamily="34" charset="-122"/>
                <a:ea typeface="微软雅黑" panose="020B0503020204020204" pitchFamily="34" charset="-122"/>
              </a:rPr>
              <a:t>数据。</a:t>
            </a:r>
            <a:endParaRPr lang="zh-CN" altLang="en-US" sz="1400" dirty="0">
              <a:solidFill>
                <a:schemeClr val="tx1"/>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charset="0"/>
              <a:buChar char="l"/>
            </a:pPr>
            <a:r>
              <a:rPr lang="zh-CN" altLang="en-US" sz="1400" dirty="0">
                <a:solidFill>
                  <a:schemeClr val="tx1"/>
                </a:solidFill>
                <a:latin typeface="微软雅黑" panose="020B0503020204020204" pitchFamily="34" charset="-122"/>
                <a:ea typeface="微软雅黑" panose="020B0503020204020204" pitchFamily="34" charset="-122"/>
              </a:rPr>
              <a:t>基于最差页面评估块健康：</a:t>
            </a:r>
            <a:r>
              <a:rPr lang="en-US" altLang="zh-CN" sz="1400" dirty="0">
                <a:solidFill>
                  <a:schemeClr val="tx1"/>
                </a:solidFill>
                <a:latin typeface="微软雅黑" panose="020B0503020204020204" pitchFamily="34" charset="-122"/>
                <a:ea typeface="微软雅黑" panose="020B0503020204020204" pitchFamily="34" charset="-122"/>
              </a:rPr>
              <a:t>BGHC </a:t>
            </a:r>
            <a:r>
              <a:rPr lang="zh-CN" altLang="en-US" sz="1400" dirty="0">
                <a:solidFill>
                  <a:schemeClr val="tx1"/>
                </a:solidFill>
                <a:latin typeface="微软雅黑" panose="020B0503020204020204" pitchFamily="34" charset="-122"/>
                <a:ea typeface="微软雅黑" panose="020B0503020204020204" pitchFamily="34" charset="-122"/>
              </a:rPr>
              <a:t>会记录一个块中</a:t>
            </a:r>
            <a:r>
              <a:rPr lang="en-US" altLang="zh-CN" sz="1400" dirty="0">
                <a:solidFill>
                  <a:srgbClr val="FF0000"/>
                </a:solidFill>
                <a:latin typeface="微软雅黑" panose="020B0503020204020204" pitchFamily="34" charset="-122"/>
                <a:ea typeface="微软雅黑" panose="020B0503020204020204" pitchFamily="34" charset="-122"/>
              </a:rPr>
              <a:t>RBER </a:t>
            </a:r>
            <a:r>
              <a:rPr lang="zh-CN" altLang="en-US" sz="1400" dirty="0">
                <a:solidFill>
                  <a:srgbClr val="FF0000"/>
                </a:solidFill>
                <a:latin typeface="微软雅黑" panose="020B0503020204020204" pitchFamily="34" charset="-122"/>
                <a:ea typeface="微软雅黑" panose="020B0503020204020204" pitchFamily="34" charset="-122"/>
              </a:rPr>
              <a:t>最差</a:t>
            </a:r>
            <a:r>
              <a:rPr lang="zh-CN" altLang="en-US" sz="1400" dirty="0">
                <a:solidFill>
                  <a:schemeClr val="tx1"/>
                </a:solidFill>
                <a:latin typeface="微软雅黑" panose="020B0503020204020204" pitchFamily="34" charset="-122"/>
                <a:ea typeface="微软雅黑" panose="020B0503020204020204" pitchFamily="34" charset="-122"/>
              </a:rPr>
              <a:t>的页面，并将其作为该块的健康状态（或磨损）的代表。这种方法有效捕捉了最</a:t>
            </a:r>
            <a:r>
              <a:rPr lang="en-US" altLang="zh-CN" sz="1400" dirty="0">
                <a:solidFill>
                  <a:schemeClr val="tx1"/>
                </a:solidFill>
                <a:latin typeface="微软雅黑" panose="020B0503020204020204" pitchFamily="34" charset="-122"/>
                <a:ea typeface="微软雅黑" panose="020B0503020204020204" pitchFamily="34" charset="-122"/>
              </a:rPr>
              <a:t>“</a:t>
            </a:r>
            <a:r>
              <a:rPr lang="zh-CN" altLang="en-US" sz="1400" dirty="0">
                <a:solidFill>
                  <a:schemeClr val="tx1"/>
                </a:solidFill>
                <a:latin typeface="微软雅黑" panose="020B0503020204020204" pitchFamily="34" charset="-122"/>
                <a:ea typeface="微软雅黑" panose="020B0503020204020204" pitchFamily="34" charset="-122"/>
              </a:rPr>
              <a:t>薄弱环节</a:t>
            </a:r>
            <a:r>
              <a:rPr lang="en-US" altLang="zh-CN" sz="1400" dirty="0">
                <a:solidFill>
                  <a:schemeClr val="tx1"/>
                </a:solidFill>
                <a:latin typeface="微软雅黑" panose="020B0503020204020204" pitchFamily="34" charset="-122"/>
                <a:ea typeface="微软雅黑" panose="020B0503020204020204" pitchFamily="34" charset="-122"/>
              </a:rPr>
              <a:t>”</a:t>
            </a:r>
            <a:r>
              <a:rPr lang="zh-CN" altLang="en-US" sz="1400" dirty="0">
                <a:solidFill>
                  <a:schemeClr val="tx1"/>
                </a:solidFill>
                <a:latin typeface="微软雅黑" panose="020B0503020204020204" pitchFamily="34" charset="-122"/>
                <a:ea typeface="微软雅黑" panose="020B0503020204020204" pitchFamily="34" charset="-122"/>
              </a:rPr>
              <a:t>，以保障数据可靠性。</a:t>
            </a:r>
            <a:endParaRPr lang="zh-CN" altLang="en-US" sz="1400" dirty="0">
              <a:solidFill>
                <a:schemeClr val="tx1"/>
              </a:solidFill>
              <a:latin typeface="微软雅黑" panose="020B0503020204020204" pitchFamily="34" charset="-122"/>
              <a:ea typeface="微软雅黑" panose="020B0503020204020204" pitchFamily="34" charset="-122"/>
            </a:endParaRPr>
          </a:p>
          <a:p>
            <a:pPr indent="0">
              <a:lnSpc>
                <a:spcPct val="150000"/>
              </a:lnSpc>
              <a:buFont typeface="Wingdings" panose="05000000000000000000" charset="0"/>
              <a:buNone/>
            </a:pPr>
            <a:endParaRPr lang="zh-CN" altLang="en-US" sz="1400" dirty="0">
              <a:solidFill>
                <a:schemeClr val="tx1"/>
              </a:solidFill>
              <a:latin typeface="微软雅黑" panose="020B0503020204020204" pitchFamily="34" charset="-122"/>
              <a:ea typeface="微软雅黑" panose="020B0503020204020204" pitchFamily="34" charset="-122"/>
            </a:endParaRPr>
          </a:p>
          <a:p>
            <a:pPr indent="0">
              <a:lnSpc>
                <a:spcPct val="150000"/>
              </a:lnSpc>
              <a:buFont typeface="Wingdings" panose="05000000000000000000" charset="0"/>
              <a:buNone/>
            </a:pPr>
            <a:r>
              <a:rPr lang="en-US" altLang="zh-CN" sz="1400" b="1" dirty="0">
                <a:solidFill>
                  <a:schemeClr val="tx1"/>
                </a:solidFill>
                <a:latin typeface="微软雅黑" panose="020B0503020204020204" pitchFamily="34" charset="-122"/>
                <a:ea typeface="微软雅黑" panose="020B0503020204020204" pitchFamily="34" charset="-122"/>
              </a:rPr>
              <a:t>2.</a:t>
            </a:r>
            <a:r>
              <a:rPr lang="zh-CN" altLang="en-US" sz="1400" b="1" dirty="0">
                <a:solidFill>
                  <a:schemeClr val="tx1"/>
                </a:solidFill>
                <a:latin typeface="微软雅黑" panose="020B0503020204020204" pitchFamily="34" charset="-122"/>
                <a:ea typeface="微软雅黑" panose="020B0503020204020204" pitchFamily="34" charset="-122"/>
              </a:rPr>
              <a:t>测试结果</a:t>
            </a:r>
            <a:endParaRPr lang="zh-CN" altLang="en-US" sz="1400" b="1" dirty="0">
              <a:solidFill>
                <a:schemeClr val="tx1"/>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charset="0"/>
              <a:buChar char="l"/>
            </a:pPr>
            <a:r>
              <a:rPr lang="zh-CN" altLang="en-US" sz="1400" dirty="0">
                <a:solidFill>
                  <a:schemeClr val="tx1"/>
                </a:solidFill>
                <a:latin typeface="微软雅黑" panose="020B0503020204020204" pitchFamily="34" charset="-122"/>
                <a:ea typeface="微软雅黑" panose="020B0503020204020204" pitchFamily="34" charset="-122"/>
              </a:rPr>
              <a:t>健康分级显著提高了设备的耐用性。在高负载、非均匀的工作负载（如</a:t>
            </a:r>
            <a:r>
              <a:rPr lang="en-US" altLang="zh-CN" sz="1400" dirty="0">
                <a:solidFill>
                  <a:schemeClr val="tx1"/>
                </a:solidFill>
                <a:latin typeface="微软雅黑" panose="020B0503020204020204" pitchFamily="34" charset="-122"/>
                <a:ea typeface="微软雅黑" panose="020B0503020204020204" pitchFamily="34" charset="-122"/>
              </a:rPr>
              <a:t> Zipfian </a:t>
            </a:r>
            <a:r>
              <a:rPr lang="zh-CN" altLang="en-US" sz="1400" dirty="0">
                <a:solidFill>
                  <a:schemeClr val="tx1"/>
                </a:solidFill>
                <a:latin typeface="微软雅黑" panose="020B0503020204020204" pitchFamily="34" charset="-122"/>
                <a:ea typeface="微软雅黑" panose="020B0503020204020204" pitchFamily="34" charset="-122"/>
              </a:rPr>
              <a:t>分布）下，设备耐用性提升可达</a:t>
            </a:r>
            <a:r>
              <a:rPr lang="en-US" altLang="zh-CN" sz="1400" dirty="0">
                <a:solidFill>
                  <a:schemeClr val="tx1"/>
                </a:solidFill>
                <a:latin typeface="微软雅黑" panose="020B0503020204020204" pitchFamily="34" charset="-122"/>
                <a:ea typeface="微软雅黑" panose="020B0503020204020204" pitchFamily="34" charset="-122"/>
              </a:rPr>
              <a:t> 80%</a:t>
            </a:r>
            <a:r>
              <a:rPr lang="zh-CN" altLang="en-US" sz="1400" dirty="0">
                <a:solidFill>
                  <a:schemeClr val="tx1"/>
                </a:solidFill>
                <a:latin typeface="微软雅黑" panose="020B0503020204020204" pitchFamily="34" charset="-122"/>
                <a:ea typeface="微软雅黑" panose="020B0503020204020204" pitchFamily="34" charset="-122"/>
              </a:rPr>
              <a:t>。</a:t>
            </a:r>
            <a:endParaRPr lang="zh-CN" altLang="en-US" sz="1400" dirty="0">
              <a:solidFill>
                <a:schemeClr val="tx1"/>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charset="0"/>
              <a:buChar char="l"/>
            </a:pPr>
            <a:r>
              <a:rPr lang="zh-CN" altLang="en-US" sz="1400" dirty="0">
                <a:solidFill>
                  <a:schemeClr val="tx1"/>
                </a:solidFill>
                <a:latin typeface="微软雅黑" panose="020B0503020204020204" pitchFamily="34" charset="-122"/>
                <a:ea typeface="微软雅黑" panose="020B0503020204020204" pitchFamily="34" charset="-122"/>
              </a:rPr>
              <a:t>通过对真实</a:t>
            </a:r>
            <a:r>
              <a:rPr lang="en-US" altLang="zh-CN" sz="1400" dirty="0">
                <a:solidFill>
                  <a:schemeClr val="tx1"/>
                </a:solidFill>
                <a:latin typeface="微软雅黑" panose="020B0503020204020204" pitchFamily="34" charset="-122"/>
                <a:ea typeface="微软雅黑" panose="020B0503020204020204" pitchFamily="34" charset="-122"/>
              </a:rPr>
              <a:t> NAND </a:t>
            </a:r>
            <a:r>
              <a:rPr lang="zh-CN" altLang="en-US" sz="1400" dirty="0">
                <a:solidFill>
                  <a:schemeClr val="tx1"/>
                </a:solidFill>
                <a:latin typeface="微软雅黑" panose="020B0503020204020204" pitchFamily="34" charset="-122"/>
                <a:ea typeface="微软雅黑" panose="020B0503020204020204" pitchFamily="34" charset="-122"/>
              </a:rPr>
              <a:t>闪存数据的仿真，验证了健康分级比传统磨损均衡方法更能有效利用块间耐久性差异。</a:t>
            </a:r>
            <a:endParaRPr lang="zh-CN" altLang="en-US" sz="1400" dirty="0">
              <a:solidFill>
                <a:schemeClr val="tx1"/>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charset="0"/>
              <a:buChar char="l"/>
            </a:pPr>
            <a:endParaRPr lang="zh-CN" altLang="en-US" sz="1400" dirty="0">
              <a:solidFill>
                <a:schemeClr val="tx1"/>
              </a:solidFill>
              <a:latin typeface="微软雅黑" panose="020B0503020204020204" pitchFamily="34" charset="-122"/>
              <a:ea typeface="微软雅黑" panose="020B0503020204020204" pitchFamily="34" charset="-122"/>
            </a:endParaRPr>
          </a:p>
          <a:p>
            <a:pPr>
              <a:lnSpc>
                <a:spcPct val="150000"/>
              </a:lnSpc>
            </a:pPr>
            <a:r>
              <a:rPr lang="en-US" altLang="zh-CN" sz="1400" b="1" dirty="0">
                <a:solidFill>
                  <a:schemeClr val="tx1"/>
                </a:solidFill>
                <a:latin typeface="微软雅黑" panose="020B0503020204020204" pitchFamily="34" charset="-122"/>
                <a:ea typeface="微软雅黑" panose="020B0503020204020204" pitchFamily="34" charset="-122"/>
              </a:rPr>
              <a:t>3.</a:t>
            </a:r>
            <a:r>
              <a:rPr lang="zh-CN" altLang="en-US" sz="1400" b="1" dirty="0">
                <a:solidFill>
                  <a:schemeClr val="tx1"/>
                </a:solidFill>
                <a:latin typeface="微软雅黑" panose="020B0503020204020204" pitchFamily="34" charset="-122"/>
                <a:ea typeface="微软雅黑" panose="020B0503020204020204" pitchFamily="34" charset="-122"/>
              </a:rPr>
              <a:t>使用开销</a:t>
            </a:r>
            <a:endParaRPr lang="zh-CN" altLang="en-US" sz="1400" b="1" dirty="0">
              <a:solidFill>
                <a:schemeClr val="tx1"/>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charset="0"/>
              <a:buChar char="l"/>
            </a:pPr>
            <a:r>
              <a:rPr lang="zh-CN" altLang="en-US" sz="1400" dirty="0">
                <a:solidFill>
                  <a:schemeClr val="tx1"/>
                </a:solidFill>
                <a:latin typeface="微软雅黑" panose="020B0503020204020204" pitchFamily="34" charset="-122"/>
                <a:ea typeface="微软雅黑" panose="020B0503020204020204" pitchFamily="34" charset="-122"/>
              </a:rPr>
              <a:t>减少元数据开销：</a:t>
            </a:r>
            <a:r>
              <a:rPr lang="en-US" altLang="zh-CN" sz="1400" dirty="0">
                <a:solidFill>
                  <a:schemeClr val="tx1"/>
                </a:solidFill>
                <a:latin typeface="微软雅黑" panose="020B0503020204020204" pitchFamily="34" charset="-122"/>
                <a:ea typeface="微软雅黑" panose="020B0503020204020204" pitchFamily="34" charset="-122"/>
              </a:rPr>
              <a:t>BGHC </a:t>
            </a:r>
            <a:r>
              <a:rPr lang="zh-CN" altLang="en-US" sz="1400" dirty="0">
                <a:solidFill>
                  <a:schemeClr val="tx1"/>
                </a:solidFill>
                <a:latin typeface="微软雅黑" panose="020B0503020204020204" pitchFamily="34" charset="-122"/>
                <a:ea typeface="微软雅黑" panose="020B0503020204020204" pitchFamily="34" charset="-122"/>
              </a:rPr>
              <a:t>只跟踪每个块的最差页面</a:t>
            </a:r>
            <a:r>
              <a:rPr lang="en-US" altLang="zh-CN" sz="1400" dirty="0">
                <a:solidFill>
                  <a:schemeClr val="tx1"/>
                </a:solidFill>
                <a:latin typeface="微软雅黑" panose="020B0503020204020204" pitchFamily="34" charset="-122"/>
                <a:ea typeface="微软雅黑" panose="020B0503020204020204" pitchFamily="34" charset="-122"/>
              </a:rPr>
              <a:t> RBER</a:t>
            </a:r>
            <a:r>
              <a:rPr lang="zh-CN" altLang="en-US" sz="1400" dirty="0">
                <a:solidFill>
                  <a:schemeClr val="tx1"/>
                </a:solidFill>
                <a:latin typeface="微软雅黑" panose="020B0503020204020204" pitchFamily="34" charset="-122"/>
                <a:ea typeface="微软雅黑" panose="020B0503020204020204" pitchFamily="34" charset="-122"/>
              </a:rPr>
              <a:t>，而不是记录每个页面的详细信息，从而显著降低了元数据存储和计算的开销。</a:t>
            </a:r>
            <a:endParaRPr lang="zh-CN" altLang="en-US" sz="1400" dirty="0">
              <a:solidFill>
                <a:schemeClr val="tx1"/>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charset="0"/>
              <a:buChar char="l"/>
            </a:pPr>
            <a:r>
              <a:rPr lang="zh-CN" altLang="en-US" sz="1400" dirty="0">
                <a:solidFill>
                  <a:schemeClr val="tx1"/>
                </a:solidFill>
                <a:latin typeface="微软雅黑" panose="020B0503020204020204" pitchFamily="34" charset="-122"/>
                <a:ea typeface="微软雅黑" panose="020B0503020204020204" pitchFamily="34" charset="-122"/>
              </a:rPr>
              <a:t>健康分级的实时性：</a:t>
            </a:r>
            <a:r>
              <a:rPr lang="en-US" altLang="zh-CN" sz="1400" dirty="0">
                <a:solidFill>
                  <a:schemeClr val="tx1"/>
                </a:solidFill>
                <a:latin typeface="微软雅黑" panose="020B0503020204020204" pitchFamily="34" charset="-122"/>
                <a:ea typeface="微软雅黑" panose="020B0503020204020204" pitchFamily="34" charset="-122"/>
              </a:rPr>
              <a:t>BGHC </a:t>
            </a:r>
            <a:r>
              <a:rPr lang="zh-CN" altLang="en-US" sz="1400" dirty="0">
                <a:solidFill>
                  <a:schemeClr val="tx1"/>
                </a:solidFill>
                <a:latin typeface="微软雅黑" panose="020B0503020204020204" pitchFamily="34" charset="-122"/>
                <a:ea typeface="微软雅黑" panose="020B0503020204020204" pitchFamily="34" charset="-122"/>
              </a:rPr>
              <a:t>的更新频率需要权衡实时性和计算负担，文章中提到其计算开销较低，适合在</a:t>
            </a:r>
            <a:r>
              <a:rPr lang="en-US" altLang="zh-CN" sz="1400" dirty="0">
                <a:solidFill>
                  <a:schemeClr val="tx1"/>
                </a:solidFill>
                <a:latin typeface="微软雅黑" panose="020B0503020204020204" pitchFamily="34" charset="-122"/>
                <a:ea typeface="微软雅黑" panose="020B0503020204020204" pitchFamily="34" charset="-122"/>
              </a:rPr>
              <a:t> NAND </a:t>
            </a:r>
            <a:r>
              <a:rPr lang="zh-CN" altLang="en-US" sz="1400" dirty="0">
                <a:solidFill>
                  <a:schemeClr val="tx1"/>
                </a:solidFill>
                <a:latin typeface="微软雅黑" panose="020B0503020204020204" pitchFamily="34" charset="-122"/>
                <a:ea typeface="微软雅黑" panose="020B0503020204020204" pitchFamily="34" charset="-122"/>
              </a:rPr>
              <a:t>闪存控制器的限制性环境中运行。但是，文中没有明确说明具体的更新周期。</a:t>
            </a:r>
            <a:endParaRPr lang="zh-CN" altLang="en-US" sz="1400" dirty="0">
              <a:solidFill>
                <a:schemeClr val="tx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322580" y="6581001"/>
            <a:ext cx="11869420" cy="275590"/>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3. </a:t>
            </a:r>
            <a:r>
              <a:rPr lang="en-US" altLang="zh-CN" sz="1200" dirty="0">
                <a:solidFill>
                  <a:srgbClr val="222222"/>
                </a:solidFill>
                <a:effectLst/>
                <a:latin typeface="Arial" panose="020B0604020202020204" pitchFamily="34" charset="0"/>
                <a:sym typeface="+mn-ea"/>
              </a:rPr>
              <a:t>Pletka R A, </a:t>
            </a:r>
            <a:r>
              <a:rPr lang="en-US" altLang="zh-CN" sz="1200" dirty="0" err="1">
                <a:solidFill>
                  <a:srgbClr val="222222"/>
                </a:solidFill>
                <a:effectLst/>
                <a:latin typeface="Arial" panose="020B0604020202020204" pitchFamily="34" charset="0"/>
                <a:sym typeface="+mn-ea"/>
              </a:rPr>
              <a:t>Tomić</a:t>
            </a:r>
            <a:r>
              <a:rPr lang="en-US" altLang="zh-CN" sz="1200" dirty="0">
                <a:solidFill>
                  <a:srgbClr val="222222"/>
                </a:solidFill>
                <a:effectLst/>
                <a:latin typeface="Arial" panose="020B0604020202020204" pitchFamily="34" charset="0"/>
                <a:sym typeface="+mn-ea"/>
              </a:rPr>
              <a:t> S. Health-binning: Maximizing the performance and the endurance of consumer-level NAND flash</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论文分享和讨论 </a:t>
            </a:r>
            <a:r>
              <a:rPr lang="en-US" altLang="zh-CN" dirty="0"/>
              <a:t>– MVTRF</a:t>
            </a:r>
            <a:endParaRPr lang="zh-CN" altLang="en-US" dirty="0"/>
          </a:p>
        </p:txBody>
      </p:sp>
      <p:graphicFrame>
        <p:nvGraphicFramePr>
          <p:cNvPr id="3" name="表格 2"/>
          <p:cNvGraphicFramePr/>
          <p:nvPr>
            <p:custDataLst>
              <p:tags r:id="rId1"/>
            </p:custDataLst>
          </p:nvPr>
        </p:nvGraphicFramePr>
        <p:xfrm>
          <a:off x="322580" y="1189883"/>
          <a:ext cx="11329617" cy="5610166"/>
        </p:xfrm>
        <a:graphic>
          <a:graphicData uri="http://schemas.openxmlformats.org/drawingml/2006/table">
            <a:tbl>
              <a:tblPr firstRow="1" bandRow="1">
                <a:tableStyleId>{69CF1AB2-1976-4502-BF36-3FF5EA218861}</a:tableStyleId>
              </a:tblPr>
              <a:tblGrid>
                <a:gridCol w="1143581"/>
                <a:gridCol w="2596515"/>
                <a:gridCol w="7589521"/>
              </a:tblGrid>
              <a:tr h="954223">
                <a:tc rowSpan="2">
                  <a:txBody>
                    <a:bodyPr/>
                    <a:lstStyle/>
                    <a:p>
                      <a:pPr indent="0" algn="ctr" fontAlgn="auto">
                        <a:lnSpc>
                          <a:spcPct val="12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背景</a:t>
                      </a:r>
                      <a:endPar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故障面临的问题</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indent="0" algn="just" fontAlgn="auto">
                        <a:lnSpc>
                          <a:spcPct val="15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即使有冗余保护，</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故障仍会影响存储系统的性能和在线服务的稳定性</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5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故障会增加故障定位和恢复的维护成本</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r>
              <a:tr h="1262284">
                <a:tc vMerge="1">
                  <a:tcPr/>
                </a:tc>
                <a:tc>
                  <a:txBody>
                    <a:bodyPr/>
                    <a:lstStyle/>
                    <a:p>
                      <a:pPr indent="0" algn="just" fontAlgn="auto">
                        <a:lnSpc>
                          <a:spcPct val="12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现有</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故障预测方法及其局限性</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marL="0" marR="0" lvl="0" indent="0" algn="just" defTabSz="914400" rtl="0" eaLnBrk="1" fontAlgn="auto" latinLnBrk="0" hangingPunct="1">
                        <a:lnSpc>
                          <a:spcPct val="150000"/>
                        </a:lnSpc>
                        <a:spcBef>
                          <a:spcPts val="0"/>
                        </a:spcBef>
                        <a:spcAft>
                          <a:spcPts val="0"/>
                        </a:spcAft>
                        <a:buClrTx/>
                        <a:buSzTx/>
                        <a:buFontTx/>
                        <a:buNone/>
                        <a:defRPr/>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方案：</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defRPr/>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基于监督学习，将故障预测视为二元分类问题，并构建分类模型来识别失败的</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defRPr/>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基于无监督学习，采用异常检测方法来预测</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defRPr/>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局限性：</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defRPr/>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现有的故障预测方案基于在一个或几个短期监控日志上，较少关注</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的长期日志。而长期数据的趋势和分布对判断</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故障是很重要的。</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defRPr/>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现有的故障预测方案缺乏对验证和处理故障的指导建议。即无法预测</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具体的故障类型</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r>
              <a:tr h="1272663">
                <a:tc>
                  <a:txBody>
                    <a:bodyPr/>
                    <a:lstStyle/>
                    <a:p>
                      <a:pPr indent="0" algn="ctr" fontAlgn="auto">
                        <a:lnSpc>
                          <a:spcPct val="12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研究目标</a:t>
                      </a:r>
                      <a:endPar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indent="0" algn="just" fontAlgn="auto">
                        <a:lnSpc>
                          <a:spcPct val="12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提出一种高效的</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故障预测方法，结合短期与长期监控数据，设计一种能够准确预测</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故障模型</a:t>
                      </a:r>
                      <a:endPar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c>
                  <a:txBody>
                    <a:bodyPr/>
                    <a:lstStyle/>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、实现</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的故障预测</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、故障类型预测及故障类型预测</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、分析故障发生原因</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、提升故障处理的效率</a:t>
                      </a:r>
                      <a:endPar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论文分享和讨论 </a:t>
            </a:r>
            <a:r>
              <a:rPr lang="en-US" altLang="zh-CN" dirty="0"/>
              <a:t>– MVTRF</a:t>
            </a:r>
            <a:endParaRPr lang="zh-CN" altLang="en-US" dirty="0"/>
          </a:p>
        </p:txBody>
      </p:sp>
      <p:sp>
        <p:nvSpPr>
          <p:cNvPr id="9" name="文本框 8"/>
          <p:cNvSpPr txBox="1"/>
          <p:nvPr/>
        </p:nvSpPr>
        <p:spPr>
          <a:xfrm>
            <a:off x="2426069" y="3376425"/>
            <a:ext cx="8648413" cy="307777"/>
          </a:xfrm>
          <a:prstGeom prst="rect">
            <a:avLst/>
          </a:prstGeom>
          <a:noFill/>
        </p:spPr>
        <p:txBody>
          <a:bodyPr wrap="square" rtlCol="0">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图</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1400" b="0" i="0" dirty="0">
                <a:solidFill>
                  <a:srgbClr val="1D2129"/>
                </a:solidFill>
                <a:effectLst/>
                <a:latin typeface="Times New Roman" panose="02020603050405020304" pitchFamily="18" charset="0"/>
                <a:cs typeface="Times New Roman" panose="02020603050405020304" pitchFamily="18" charset="0"/>
              </a:rPr>
              <a:t>故障 </a:t>
            </a:r>
            <a:r>
              <a:rPr lang="en-US" altLang="zh-CN" sz="1400" b="0" i="0" dirty="0">
                <a:solidFill>
                  <a:srgbClr val="1D2129"/>
                </a:solidFill>
                <a:effectLst/>
                <a:latin typeface="Times New Roman" panose="02020603050405020304" pitchFamily="18" charset="0"/>
                <a:cs typeface="Times New Roman" panose="02020603050405020304" pitchFamily="18" charset="0"/>
              </a:rPr>
              <a:t>SSD </a:t>
            </a:r>
            <a:r>
              <a:rPr lang="zh-CN" altLang="en-US" sz="1400" b="0" i="0" dirty="0">
                <a:solidFill>
                  <a:srgbClr val="1D2129"/>
                </a:solidFill>
                <a:effectLst/>
                <a:latin typeface="Times New Roman" panose="02020603050405020304" pitchFamily="18" charset="0"/>
                <a:cs typeface="Times New Roman" panose="02020603050405020304" pitchFamily="18" charset="0"/>
              </a:rPr>
              <a:t>和健康 </a:t>
            </a:r>
            <a:r>
              <a:rPr lang="en-US" altLang="zh-CN" sz="1400" b="0" i="0" dirty="0">
                <a:solidFill>
                  <a:srgbClr val="1D2129"/>
                </a:solidFill>
                <a:effectLst/>
                <a:latin typeface="Times New Roman" panose="02020603050405020304" pitchFamily="18" charset="0"/>
                <a:cs typeface="Times New Roman" panose="02020603050405020304" pitchFamily="18" charset="0"/>
              </a:rPr>
              <a:t>SSD </a:t>
            </a:r>
            <a:r>
              <a:rPr lang="zh-CN" altLang="en-US" sz="1400" b="0" i="0" dirty="0">
                <a:solidFill>
                  <a:srgbClr val="1D2129"/>
                </a:solidFill>
                <a:effectLst/>
                <a:latin typeface="Times New Roman" panose="02020603050405020304" pitchFamily="18" charset="0"/>
                <a:cs typeface="Times New Roman" panose="02020603050405020304" pitchFamily="18" charset="0"/>
              </a:rPr>
              <a:t>的 </a:t>
            </a:r>
            <a:r>
              <a:rPr lang="en-US" altLang="zh-CN" sz="1400" b="0" i="0" dirty="0" err="1">
                <a:solidFill>
                  <a:srgbClr val="1D2129"/>
                </a:solidFill>
                <a:effectLst/>
                <a:latin typeface="Times New Roman" panose="02020603050405020304" pitchFamily="18" charset="0"/>
                <a:cs typeface="Times New Roman" panose="02020603050405020304" pitchFamily="18" charset="0"/>
              </a:rPr>
              <a:t>nand_bytes_write</a:t>
            </a:r>
            <a:r>
              <a:rPr lang="en-US" altLang="zh-CN" sz="1400" b="0" i="0" dirty="0">
                <a:solidFill>
                  <a:srgbClr val="1D2129"/>
                </a:solidFill>
                <a:effectLst/>
                <a:latin typeface="Times New Roman" panose="02020603050405020304" pitchFamily="18" charset="0"/>
                <a:cs typeface="Times New Roman" panose="02020603050405020304" pitchFamily="18" charset="0"/>
              </a:rPr>
              <a:t> </a:t>
            </a:r>
            <a:r>
              <a:rPr lang="zh-CN" altLang="en-US" sz="1400" b="0" i="0" dirty="0">
                <a:solidFill>
                  <a:srgbClr val="1D2129"/>
                </a:solidFill>
                <a:effectLst/>
                <a:latin typeface="Times New Roman" panose="02020603050405020304" pitchFamily="18" charset="0"/>
                <a:cs typeface="Times New Roman" panose="02020603050405020304" pitchFamily="18" charset="0"/>
              </a:rPr>
              <a:t>分布及写入的 </a:t>
            </a:r>
            <a:r>
              <a:rPr lang="en-US" altLang="zh-CN" sz="1400" b="0" i="0" dirty="0" err="1">
                <a:solidFill>
                  <a:srgbClr val="1D2129"/>
                </a:solidFill>
                <a:effectLst/>
                <a:latin typeface="Times New Roman" panose="02020603050405020304" pitchFamily="18" charset="0"/>
                <a:cs typeface="Times New Roman" panose="02020603050405020304" pitchFamily="18" charset="0"/>
              </a:rPr>
              <a:t>nand_bytes</a:t>
            </a:r>
            <a:r>
              <a:rPr lang="en-US" altLang="zh-CN" sz="1400" b="0" i="0" dirty="0">
                <a:solidFill>
                  <a:srgbClr val="1D2129"/>
                </a:solidFill>
                <a:effectLst/>
                <a:latin typeface="Times New Roman" panose="02020603050405020304" pitchFamily="18" charset="0"/>
                <a:cs typeface="Times New Roman" panose="02020603050405020304" pitchFamily="18" charset="0"/>
              </a:rPr>
              <a:t>_ write </a:t>
            </a:r>
            <a:r>
              <a:rPr lang="zh-CN" altLang="en-US" sz="1400" b="0" i="0" dirty="0">
                <a:solidFill>
                  <a:srgbClr val="1D2129"/>
                </a:solidFill>
                <a:effectLst/>
                <a:latin typeface="Times New Roman" panose="02020603050405020304" pitchFamily="18" charset="0"/>
                <a:cs typeface="Times New Roman" panose="02020603050405020304" pitchFamily="18" charset="0"/>
              </a:rPr>
              <a:t>的桶 </a:t>
            </a:r>
            <a:r>
              <a:rPr lang="en-US" altLang="zh-CN" sz="1400" b="0" i="0" dirty="0">
                <a:solidFill>
                  <a:srgbClr val="1D2129"/>
                </a:solidFill>
                <a:effectLst/>
                <a:latin typeface="Times New Roman" panose="02020603050405020304" pitchFamily="18" charset="0"/>
                <a:cs typeface="Times New Roman" panose="02020603050405020304" pitchFamily="18" charset="0"/>
              </a:rPr>
              <a:t>1-7 </a:t>
            </a:r>
            <a:r>
              <a:rPr lang="zh-CN" altLang="en-US" sz="1400" b="0" i="0" dirty="0">
                <a:solidFill>
                  <a:srgbClr val="1D2129"/>
                </a:solidFill>
                <a:effectLst/>
                <a:latin typeface="Times New Roman" panose="02020603050405020304" pitchFamily="18" charset="0"/>
                <a:cs typeface="Times New Roman" panose="02020603050405020304" pitchFamily="18" charset="0"/>
              </a:rPr>
              <a:t>上长期数据的桶比例。</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文本框 9"/>
          <p:cNvSpPr txBox="1"/>
          <p:nvPr/>
        </p:nvSpPr>
        <p:spPr>
          <a:xfrm>
            <a:off x="1992176" y="6050446"/>
            <a:ext cx="8428030" cy="584775"/>
          </a:xfrm>
          <a:prstGeom prst="rect">
            <a:avLst/>
          </a:prstGeom>
          <a:noFill/>
        </p:spPr>
        <p:txBody>
          <a:bodyPr wrap="square" rtlCol="0">
            <a:spAutoFit/>
          </a:bodyPr>
          <a:lstStyle/>
          <a:p>
            <a:pPr algn="just"/>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结论</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：故障 </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 </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和健康 </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 </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之间的遥测属性分布存在一些差异，并且根据每个 </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（即桶比例）的长期遥测数据的统计数据，</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差异更显著</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文本框 14"/>
          <p:cNvSpPr txBox="1"/>
          <p:nvPr/>
        </p:nvSpPr>
        <p:spPr>
          <a:xfrm>
            <a:off x="3350959" y="5602232"/>
            <a:ext cx="6573441" cy="307777"/>
          </a:xfrm>
          <a:prstGeom prst="rect">
            <a:avLst/>
          </a:prstGeom>
          <a:noFill/>
        </p:spPr>
        <p:txBody>
          <a:bodyPr wrap="square" rtlCol="0">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图</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1400" b="0" i="0" dirty="0">
                <a:solidFill>
                  <a:srgbClr val="1D2129"/>
                </a:solidFill>
                <a:effectLst/>
                <a:latin typeface="Times New Roman" panose="02020603050405020304" pitchFamily="18" charset="0"/>
                <a:cs typeface="Times New Roman" panose="02020603050405020304" pitchFamily="18" charset="0"/>
              </a:rPr>
              <a:t>故障 </a:t>
            </a:r>
            <a:r>
              <a:rPr lang="en-US" altLang="zh-CN" sz="1400" b="0" i="0" dirty="0">
                <a:solidFill>
                  <a:srgbClr val="1D2129"/>
                </a:solidFill>
                <a:effectLst/>
                <a:latin typeface="Times New Roman" panose="02020603050405020304" pitchFamily="18" charset="0"/>
                <a:cs typeface="Times New Roman" panose="02020603050405020304" pitchFamily="18" charset="0"/>
              </a:rPr>
              <a:t>SSD </a:t>
            </a:r>
            <a:r>
              <a:rPr lang="zh-CN" altLang="en-US" sz="1400" b="0" i="0" dirty="0">
                <a:solidFill>
                  <a:srgbClr val="1D2129"/>
                </a:solidFill>
                <a:effectLst/>
                <a:latin typeface="Times New Roman" panose="02020603050405020304" pitchFamily="18" charset="0"/>
                <a:cs typeface="Times New Roman" panose="02020603050405020304" pitchFamily="18" charset="0"/>
              </a:rPr>
              <a:t>和健康 </a:t>
            </a:r>
            <a:r>
              <a:rPr lang="en-US" altLang="zh-CN" sz="1400" b="0" i="0" dirty="0">
                <a:solidFill>
                  <a:srgbClr val="1D2129"/>
                </a:solidFill>
                <a:effectLst/>
                <a:latin typeface="Times New Roman" panose="02020603050405020304" pitchFamily="18" charset="0"/>
                <a:cs typeface="Times New Roman" panose="02020603050405020304" pitchFamily="18" charset="0"/>
              </a:rPr>
              <a:t>SSD </a:t>
            </a:r>
            <a:r>
              <a:rPr lang="zh-CN" altLang="en-US" sz="1400" b="0" i="0" dirty="0">
                <a:solidFill>
                  <a:srgbClr val="1D2129"/>
                </a:solidFill>
                <a:effectLst/>
                <a:latin typeface="Times New Roman" panose="02020603050405020304" pitchFamily="18" charset="0"/>
                <a:cs typeface="Times New Roman" panose="02020603050405020304" pitchFamily="18" charset="0"/>
              </a:rPr>
              <a:t>的温度分布及桶</a:t>
            </a:r>
            <a:r>
              <a:rPr lang="en-US" altLang="zh-CN" sz="1400" b="0" i="0" dirty="0">
                <a:solidFill>
                  <a:srgbClr val="1D2129"/>
                </a:solidFill>
                <a:effectLst/>
                <a:latin typeface="Times New Roman" panose="02020603050405020304" pitchFamily="18" charset="0"/>
                <a:cs typeface="Times New Roman" panose="02020603050405020304" pitchFamily="18" charset="0"/>
              </a:rPr>
              <a:t>1 - 16</a:t>
            </a:r>
            <a:r>
              <a:rPr lang="zh-CN" altLang="en-US" sz="1400" b="0" i="0" dirty="0">
                <a:solidFill>
                  <a:srgbClr val="1D2129"/>
                </a:solidFill>
                <a:effectLst/>
                <a:latin typeface="Times New Roman" panose="02020603050405020304" pitchFamily="18" charset="0"/>
                <a:cs typeface="Times New Roman" panose="02020603050405020304" pitchFamily="18" charset="0"/>
              </a:rPr>
              <a:t>温度下长期数据的桶比例</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矩形 15"/>
          <p:cNvSpPr/>
          <p:nvPr/>
        </p:nvSpPr>
        <p:spPr>
          <a:xfrm>
            <a:off x="320755" y="1109841"/>
            <a:ext cx="1451038" cy="369332"/>
          </a:xfrm>
          <a:prstGeom prst="rect">
            <a:avLst/>
          </a:prstGeom>
        </p:spPr>
        <p:txBody>
          <a:bodyPr wrap="none">
            <a:spAutoFit/>
          </a:bodyPr>
          <a:lstStyle/>
          <a:p>
            <a:pPr marL="285750" indent="-285750">
              <a:buFont typeface="Wingdings" panose="05000000000000000000" pitchFamily="2" charset="2"/>
              <a:buChar char="Ø"/>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故障分析</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4" name="图片 3"/>
          <p:cNvPicPr>
            <a:picLocks noChangeAspect="1"/>
          </p:cNvPicPr>
          <p:nvPr/>
        </p:nvPicPr>
        <p:blipFill>
          <a:blip r:embed="rId1"/>
          <a:stretch>
            <a:fillRect/>
          </a:stretch>
        </p:blipFill>
        <p:spPr>
          <a:xfrm>
            <a:off x="958921" y="1479173"/>
            <a:ext cx="4784075" cy="1902670"/>
          </a:xfrm>
          <a:prstGeom prst="rect">
            <a:avLst/>
          </a:prstGeom>
        </p:spPr>
      </p:pic>
      <p:pic>
        <p:nvPicPr>
          <p:cNvPr id="13" name="图片 12"/>
          <p:cNvPicPr>
            <a:picLocks noChangeAspect="1"/>
          </p:cNvPicPr>
          <p:nvPr/>
        </p:nvPicPr>
        <p:blipFill>
          <a:blip r:embed="rId2"/>
          <a:stretch>
            <a:fillRect/>
          </a:stretch>
        </p:blipFill>
        <p:spPr>
          <a:xfrm>
            <a:off x="1016876" y="3743379"/>
            <a:ext cx="4726120" cy="1838075"/>
          </a:xfrm>
          <a:prstGeom prst="rect">
            <a:avLst/>
          </a:prstGeom>
        </p:spPr>
      </p:pic>
      <p:pic>
        <p:nvPicPr>
          <p:cNvPr id="18" name="图片 17"/>
          <p:cNvPicPr>
            <a:picLocks noChangeAspect="1"/>
          </p:cNvPicPr>
          <p:nvPr/>
        </p:nvPicPr>
        <p:blipFill>
          <a:blip r:embed="rId3"/>
          <a:stretch>
            <a:fillRect/>
          </a:stretch>
        </p:blipFill>
        <p:spPr>
          <a:xfrm>
            <a:off x="6206191" y="1413454"/>
            <a:ext cx="4844816" cy="1944232"/>
          </a:xfrm>
          <a:prstGeom prst="rect">
            <a:avLst/>
          </a:prstGeom>
        </p:spPr>
      </p:pic>
      <p:pic>
        <p:nvPicPr>
          <p:cNvPr id="20" name="图片 19"/>
          <p:cNvPicPr>
            <a:picLocks noChangeAspect="1"/>
          </p:cNvPicPr>
          <p:nvPr/>
        </p:nvPicPr>
        <p:blipFill>
          <a:blip r:embed="rId4"/>
          <a:stretch>
            <a:fillRect/>
          </a:stretch>
        </p:blipFill>
        <p:spPr>
          <a:xfrm>
            <a:off x="6257894" y="3684202"/>
            <a:ext cx="4816588" cy="1983501"/>
          </a:xfrm>
          <a:prstGeom prst="rect">
            <a:avLst/>
          </a:prstGeom>
        </p:spPr>
      </p:pic>
      <p:sp>
        <p:nvSpPr>
          <p:cNvPr id="3" name="文本框 2"/>
          <p:cNvSpPr txBox="1"/>
          <p:nvPr/>
        </p:nvSpPr>
        <p:spPr>
          <a:xfrm>
            <a:off x="322580" y="6581001"/>
            <a:ext cx="11869420" cy="275590"/>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4. </a:t>
            </a:r>
            <a:r>
              <a:rPr lang="en-US" altLang="zh-CN" sz="1200" dirty="0">
                <a:solidFill>
                  <a:srgbClr val="222222"/>
                </a:solidFill>
                <a:effectLst/>
                <a:latin typeface="Arial" panose="020B0604020202020204" pitchFamily="34" charset="0"/>
                <a:sym typeface="+mn-ea"/>
              </a:rPr>
              <a:t>Zhang Y, Hao W, Niu B, et al. Multi-view feature-based {SSD} failure prediction: What, when, and why</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目录</a:t>
            </a:r>
            <a:endParaRPr lang="zh-CN" altLang="en-US" dirty="0"/>
          </a:p>
        </p:txBody>
      </p:sp>
      <p:sp>
        <p:nvSpPr>
          <p:cNvPr id="3" name="内容占位符 2"/>
          <p:cNvSpPr>
            <a:spLocks noGrp="1"/>
          </p:cNvSpPr>
          <p:nvPr>
            <p:ph idx="1"/>
          </p:nvPr>
        </p:nvSpPr>
        <p:spPr/>
        <p:txBody>
          <a:bodyPr>
            <a:noAutofit/>
          </a:bodyPr>
          <a:lstStyle/>
          <a:p>
            <a:r>
              <a:rPr lang="zh-CN" altLang="en-US" sz="1800" b="1" dirty="0"/>
              <a:t>面向企业级应用的</a:t>
            </a:r>
            <a:r>
              <a:rPr lang="en-US" altLang="zh-CN" sz="1800" b="1" dirty="0"/>
              <a:t>SSD</a:t>
            </a:r>
            <a:r>
              <a:rPr lang="zh-CN" altLang="en-US" sz="1800" b="1" dirty="0"/>
              <a:t>健康程度评估算法研究</a:t>
            </a:r>
            <a:endParaRPr lang="en-US" altLang="zh-CN" sz="1800" b="1" dirty="0"/>
          </a:p>
          <a:p>
            <a:pPr lvl="1">
              <a:buFont typeface="Wingdings" panose="05000000000000000000" pitchFamily="2" charset="2"/>
              <a:buChar char="ü"/>
            </a:pPr>
            <a:r>
              <a:rPr lang="zh-CN" altLang="en-US" sz="1200" dirty="0"/>
              <a:t>项目组成员介绍</a:t>
            </a:r>
            <a:endParaRPr lang="zh-CN" altLang="en-US" sz="1200" dirty="0"/>
          </a:p>
          <a:p>
            <a:pPr lvl="1">
              <a:buFont typeface="Wingdings" panose="05000000000000000000" pitchFamily="2" charset="2"/>
              <a:buChar char="ü"/>
            </a:pPr>
            <a:r>
              <a:rPr lang="zh-CN" altLang="en-US" sz="1200" dirty="0"/>
              <a:t>论文分享和讨论</a:t>
            </a:r>
            <a:endParaRPr lang="zh-CN" altLang="en-US" sz="1200" dirty="0"/>
          </a:p>
          <a:p>
            <a:pPr lvl="1">
              <a:buFont typeface="Wingdings" panose="05000000000000000000" pitchFamily="2" charset="2"/>
              <a:buChar char="ü"/>
            </a:pPr>
            <a:r>
              <a:rPr lang="zh-CN" altLang="en-US" sz="1200" dirty="0"/>
              <a:t>研究项目答疑和讨论</a:t>
            </a:r>
            <a:endParaRPr lang="zh-CN" altLang="en-US" sz="1200" dirty="0"/>
          </a:p>
          <a:p>
            <a:r>
              <a:rPr lang="en-US" altLang="zh-CN" sz="1800" b="1" dirty="0"/>
              <a:t>Q&amp;A</a:t>
            </a:r>
            <a:endParaRPr lang="zh-CN" altLang="en-US" sz="1800"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论文分享和讨论 </a:t>
            </a:r>
            <a:r>
              <a:rPr lang="en-US" altLang="zh-CN" dirty="0"/>
              <a:t>– MVTRF</a:t>
            </a:r>
            <a:endParaRPr lang="zh-CN" altLang="en-US" dirty="0"/>
          </a:p>
        </p:txBody>
      </p:sp>
      <p:pic>
        <p:nvPicPr>
          <p:cNvPr id="8" name="图片 7"/>
          <p:cNvPicPr>
            <a:picLocks noChangeAspect="1"/>
          </p:cNvPicPr>
          <p:nvPr/>
        </p:nvPicPr>
        <p:blipFill>
          <a:blip r:embed="rId1"/>
          <a:stretch>
            <a:fillRect/>
          </a:stretch>
        </p:blipFill>
        <p:spPr>
          <a:xfrm>
            <a:off x="199527" y="4281712"/>
            <a:ext cx="5150321" cy="2157486"/>
          </a:xfrm>
          <a:prstGeom prst="rect">
            <a:avLst/>
          </a:prstGeom>
        </p:spPr>
      </p:pic>
      <p:sp>
        <p:nvSpPr>
          <p:cNvPr id="9" name="文本框 8"/>
          <p:cNvSpPr txBox="1"/>
          <p:nvPr/>
        </p:nvSpPr>
        <p:spPr>
          <a:xfrm>
            <a:off x="6369618" y="4043428"/>
            <a:ext cx="4409341" cy="2634054"/>
          </a:xfrm>
          <a:prstGeom prst="rect">
            <a:avLst/>
          </a:prstGeom>
          <a:noFill/>
        </p:spPr>
        <p:txBody>
          <a:bodyPr wrap="square" rtlCol="0">
            <a:spAutoFit/>
          </a:bodyPr>
          <a:lstStyle/>
          <a:p>
            <a:pPr algn="just">
              <a:lnSpc>
                <a:spcPct val="150000"/>
              </a:lnSpc>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结论</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：相同类型的故障可能在属性的长期趋势中具有相似的症状，症状可能在失败之前出现类似的时间。</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不同的故障类型通常在属性趋势中表现出不同的故障症状</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。这使得预测 </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 </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的故障类型和剩余寿命成为可能。</a:t>
            </a: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故障不仅反映在短期数据的异常值上，也隐藏在长期数据的分布和趋势中</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11" name="图片 10"/>
          <p:cNvPicPr>
            <a:picLocks noChangeAspect="1"/>
          </p:cNvPicPr>
          <p:nvPr/>
        </p:nvPicPr>
        <p:blipFill>
          <a:blip r:embed="rId2"/>
          <a:stretch>
            <a:fillRect/>
          </a:stretch>
        </p:blipFill>
        <p:spPr>
          <a:xfrm>
            <a:off x="383828" y="1473222"/>
            <a:ext cx="4966020" cy="2157486"/>
          </a:xfrm>
          <a:prstGeom prst="rect">
            <a:avLst/>
          </a:prstGeom>
        </p:spPr>
      </p:pic>
      <p:pic>
        <p:nvPicPr>
          <p:cNvPr id="13" name="图片 12"/>
          <p:cNvPicPr>
            <a:picLocks noChangeAspect="1"/>
          </p:cNvPicPr>
          <p:nvPr/>
        </p:nvPicPr>
        <p:blipFill>
          <a:blip r:embed="rId3"/>
          <a:stretch>
            <a:fillRect/>
          </a:stretch>
        </p:blipFill>
        <p:spPr>
          <a:xfrm>
            <a:off x="5884117" y="1472957"/>
            <a:ext cx="5380345" cy="2206662"/>
          </a:xfrm>
          <a:prstGeom prst="rect">
            <a:avLst/>
          </a:prstGeom>
        </p:spPr>
      </p:pic>
      <p:sp>
        <p:nvSpPr>
          <p:cNvPr id="14" name="矩形 13"/>
          <p:cNvSpPr/>
          <p:nvPr/>
        </p:nvSpPr>
        <p:spPr>
          <a:xfrm>
            <a:off x="320755" y="1109841"/>
            <a:ext cx="1451038" cy="369332"/>
          </a:xfrm>
          <a:prstGeom prst="rect">
            <a:avLst/>
          </a:prstGeom>
        </p:spPr>
        <p:txBody>
          <a:bodyPr wrap="none">
            <a:spAutoFit/>
          </a:bodyPr>
          <a:lstStyle/>
          <a:p>
            <a:pPr marL="285750" indent="-285750">
              <a:buFont typeface="Wingdings" panose="05000000000000000000" pitchFamily="2" charset="2"/>
              <a:buChar char="Ø"/>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故障分析</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 name="文本框 2"/>
          <p:cNvSpPr txBox="1"/>
          <p:nvPr/>
        </p:nvSpPr>
        <p:spPr>
          <a:xfrm>
            <a:off x="322580" y="6581001"/>
            <a:ext cx="11869420" cy="275590"/>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4. </a:t>
            </a:r>
            <a:r>
              <a:rPr lang="en-US" altLang="zh-CN" sz="1200" dirty="0">
                <a:solidFill>
                  <a:srgbClr val="222222"/>
                </a:solidFill>
                <a:effectLst/>
                <a:latin typeface="Arial" panose="020B0604020202020204" pitchFamily="34" charset="0"/>
                <a:sym typeface="+mn-ea"/>
              </a:rPr>
              <a:t>Zhang Y, Hao W, Niu B, et al. Multi-view feature-based {SSD} failure prediction: What, when, and why</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论文分享和讨论 </a:t>
            </a:r>
            <a:r>
              <a:rPr lang="en-US" altLang="zh-CN" dirty="0"/>
              <a:t>– MVTRF</a:t>
            </a:r>
            <a:endParaRPr lang="zh-CN" altLang="en-US" dirty="0"/>
          </a:p>
        </p:txBody>
      </p:sp>
      <p:sp>
        <p:nvSpPr>
          <p:cNvPr id="3" name="矩形 2"/>
          <p:cNvSpPr/>
          <p:nvPr/>
        </p:nvSpPr>
        <p:spPr>
          <a:xfrm>
            <a:off x="351845" y="1170538"/>
            <a:ext cx="5012911" cy="369332"/>
          </a:xfrm>
          <a:prstGeom prst="rect">
            <a:avLst/>
          </a:prstGeom>
        </p:spPr>
        <p:txBody>
          <a:bodyPr wrap="none">
            <a:spAutoFit/>
          </a:bodyPr>
          <a:lstStyle/>
          <a:p>
            <a:pPr marL="285750" indent="-285750">
              <a:buFont typeface="Wingdings" panose="05000000000000000000" pitchFamily="2" charset="2"/>
              <a:buChar char="Ø"/>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算法：多视图和多任务随机森林（</a:t>
            </a: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MVTRF</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5" name="图片 4"/>
          <p:cNvPicPr>
            <a:picLocks noChangeAspect="1"/>
          </p:cNvPicPr>
          <p:nvPr/>
        </p:nvPicPr>
        <p:blipFill>
          <a:blip r:embed="rId1"/>
          <a:stretch>
            <a:fillRect/>
          </a:stretch>
        </p:blipFill>
        <p:spPr>
          <a:xfrm>
            <a:off x="283551" y="2467831"/>
            <a:ext cx="5812449" cy="2310278"/>
          </a:xfrm>
          <a:prstGeom prst="rect">
            <a:avLst/>
          </a:prstGeom>
        </p:spPr>
      </p:pic>
      <p:sp>
        <p:nvSpPr>
          <p:cNvPr id="6" name="文本框 5"/>
          <p:cNvSpPr txBox="1"/>
          <p:nvPr/>
        </p:nvSpPr>
        <p:spPr>
          <a:xfrm>
            <a:off x="2236884" y="4976625"/>
            <a:ext cx="1428599" cy="307777"/>
          </a:xfrm>
          <a:prstGeom prst="rect">
            <a:avLst/>
          </a:prstGeom>
          <a:noFill/>
        </p:spPr>
        <p:txBody>
          <a:bodyPr wrap="square" rtlCol="0">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图</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  算法架构</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文本框 6"/>
          <p:cNvSpPr txBox="1"/>
          <p:nvPr/>
        </p:nvSpPr>
        <p:spPr>
          <a:xfrm>
            <a:off x="6426573" y="957621"/>
            <a:ext cx="5129551" cy="2800767"/>
          </a:xfrm>
          <a:prstGeom prst="rect">
            <a:avLst/>
          </a:prstGeom>
          <a:noFill/>
        </p:spPr>
        <p:txBody>
          <a:bodyPr wrap="square" rtlCol="0">
            <a:spAutoFit/>
          </a:bodyPr>
          <a:lstStyle/>
          <a:p>
            <a:pPr algn="just"/>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离线训练</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p"/>
            </a:pP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rPr>
              <a:t>Step1:</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特征提取</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：对收集到的大规模遥测数据进行预处理和数据清理，并提取原始特征、直方图特征和序列相关特征。原始特征侧重于</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短期 </a:t>
            </a:r>
            <a:r>
              <a:rPr lang="en-US" altLang="zh-CN"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SSD </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数据的值</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，而直方图特征和序列相关特征侧重于</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长期 </a:t>
            </a:r>
            <a:r>
              <a:rPr lang="en-US" altLang="zh-CN"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SSD </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数据的分布和趋势</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p"/>
            </a:pP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rPr>
              <a:t>Step2:MVTRF</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训练</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：提取的特征在具有 </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MVTRF </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的组中进行训练，以从</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不同视图中获取信息</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。引入了</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多任务学习</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，通过单一模型同时执行多个预测任务，包括健康或故障的预测、故障类型和剩余寿命从而预测详细的故障信息</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 name="文本框 7"/>
          <p:cNvSpPr txBox="1"/>
          <p:nvPr/>
        </p:nvSpPr>
        <p:spPr>
          <a:xfrm>
            <a:off x="6521169" y="3793193"/>
            <a:ext cx="4985034" cy="2800767"/>
          </a:xfrm>
          <a:prstGeom prst="rect">
            <a:avLst/>
          </a:prstGeom>
          <a:noFill/>
        </p:spPr>
        <p:txBody>
          <a:bodyPr wrap="square" rtlCol="0">
            <a:spAutoFit/>
          </a:bodyPr>
          <a:lstStyle/>
          <a:p>
            <a:pPr algn="just"/>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在线预测</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p"/>
            </a:pP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rPr>
              <a:t>Step1:</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特征提取</a:t>
            </a: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和离线训练的方式相同，只是数据是从</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在线数据</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中提取。</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p"/>
            </a:pP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rPr>
              <a:t>Step2</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rPr>
              <a:t>MVTRF</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预测</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：基于提取的特征，经过训练的 </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MVTRF </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模型结合了</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不同视图的决策</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来预测 </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 </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是否会失败，以及特定的故障类型和剩余寿命。</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p"/>
            </a:pP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rPr>
              <a:t>Step3</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：故障原因识别</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：当预测</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故障时，提取</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MVTRF</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模型判断过程中的关键决策来分析故障的可能原因。</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p"/>
            </a:pP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rPr>
              <a:t>Step4</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验证故障并采取相应的措施</a:t>
            </a:r>
            <a:endPar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p"/>
            </a:pP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文本框 3"/>
          <p:cNvSpPr txBox="1"/>
          <p:nvPr/>
        </p:nvSpPr>
        <p:spPr>
          <a:xfrm>
            <a:off x="322580" y="6581001"/>
            <a:ext cx="11869420" cy="275590"/>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4. </a:t>
            </a:r>
            <a:r>
              <a:rPr lang="en-US" altLang="zh-CN" sz="1200" dirty="0">
                <a:solidFill>
                  <a:srgbClr val="222222"/>
                </a:solidFill>
                <a:effectLst/>
                <a:latin typeface="Arial" panose="020B0604020202020204" pitchFamily="34" charset="0"/>
                <a:sym typeface="+mn-ea"/>
              </a:rPr>
              <a:t>Zhang Y, Hao W, Niu B, et al. Multi-view feature-based {SSD} failure prediction: What, when, and why</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论文分享和讨论 </a:t>
            </a:r>
            <a:r>
              <a:rPr lang="en-US" altLang="zh-CN" dirty="0"/>
              <a:t>– MVTRF</a:t>
            </a:r>
            <a:endParaRPr lang="zh-CN" altLang="en-US" dirty="0"/>
          </a:p>
        </p:txBody>
      </p:sp>
      <p:sp>
        <p:nvSpPr>
          <p:cNvPr id="4" name="矩形 3"/>
          <p:cNvSpPr/>
          <p:nvPr/>
        </p:nvSpPr>
        <p:spPr>
          <a:xfrm>
            <a:off x="351845" y="1170538"/>
            <a:ext cx="5012911" cy="369332"/>
          </a:xfrm>
          <a:prstGeom prst="rect">
            <a:avLst/>
          </a:prstGeom>
        </p:spPr>
        <p:txBody>
          <a:bodyPr wrap="none">
            <a:spAutoFit/>
          </a:bodyPr>
          <a:lstStyle/>
          <a:p>
            <a:pPr marL="285750" indent="-285750">
              <a:buFont typeface="Wingdings" panose="05000000000000000000" pitchFamily="2" charset="2"/>
              <a:buChar char="Ø"/>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算法：多视图和多任务随机森林（</a:t>
            </a: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MVTRF</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6" name="图片 5"/>
          <p:cNvPicPr>
            <a:picLocks noChangeAspect="1"/>
          </p:cNvPicPr>
          <p:nvPr/>
        </p:nvPicPr>
        <p:blipFill>
          <a:blip r:embed="rId1"/>
          <a:stretch>
            <a:fillRect/>
          </a:stretch>
        </p:blipFill>
        <p:spPr>
          <a:xfrm>
            <a:off x="178426" y="2329250"/>
            <a:ext cx="5796706" cy="2843970"/>
          </a:xfrm>
          <a:prstGeom prst="rect">
            <a:avLst/>
          </a:prstGeom>
        </p:spPr>
      </p:pic>
      <p:sp>
        <p:nvSpPr>
          <p:cNvPr id="7" name="文本框 6"/>
          <p:cNvSpPr txBox="1"/>
          <p:nvPr/>
        </p:nvSpPr>
        <p:spPr>
          <a:xfrm>
            <a:off x="2299946" y="5379685"/>
            <a:ext cx="1649316" cy="307777"/>
          </a:xfrm>
          <a:prstGeom prst="rect">
            <a:avLst/>
          </a:prstGeom>
          <a:noFill/>
        </p:spPr>
        <p:txBody>
          <a:bodyPr wrap="square" rtlCol="0">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图</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MVTRF</a:t>
            </a:r>
            <a:r>
              <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架构</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 name="文本框 7"/>
          <p:cNvSpPr txBox="1"/>
          <p:nvPr/>
        </p:nvSpPr>
        <p:spPr>
          <a:xfrm>
            <a:off x="6253154" y="1027412"/>
            <a:ext cx="5587001" cy="2135456"/>
          </a:xfrm>
          <a:prstGeom prst="rect">
            <a:avLst/>
          </a:prstGeom>
          <a:noFill/>
        </p:spPr>
        <p:txBody>
          <a:bodyPr wrap="square" rtlCol="0">
            <a:spAutoFit/>
          </a:bodyPr>
          <a:lstStyle/>
          <a:p>
            <a:pPr algn="just">
              <a:lnSpc>
                <a:spcPct val="120000"/>
              </a:lnSpc>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多视图特征视图</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lnSpc>
                <a:spcPct val="120000"/>
              </a:lnSpc>
              <a:buFont typeface="Wingdings" panose="05000000000000000000" pitchFamily="2" charset="2"/>
              <a:buChar char="p"/>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原始特征：</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主要使用原始特征来捕获属性的短期异常值，因此它们默认来自单个遥测日志。</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lnSpc>
                <a:spcPct val="120000"/>
              </a:lnSpc>
              <a:buFont typeface="Wingdings" panose="05000000000000000000" pitchFamily="2" charset="2"/>
              <a:buChar char="p"/>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直方图特征：</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直方图特征来表示遥测属性在长期上的分布</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lnSpc>
                <a:spcPct val="120000"/>
              </a:lnSpc>
              <a:buFont typeface="Wingdings" panose="05000000000000000000" pitchFamily="2" charset="2"/>
              <a:buChar char="p"/>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序列相关特征：</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使用变异系数，峰度和坡度。并计算</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的值与其他</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在同一服务器上相同特征的平均值之间的差异同一服务器中的</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通常具有相似的工作负载。</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文本框 8"/>
          <p:cNvSpPr txBox="1"/>
          <p:nvPr/>
        </p:nvSpPr>
        <p:spPr>
          <a:xfrm>
            <a:off x="6253154" y="3356301"/>
            <a:ext cx="5587001" cy="2430922"/>
          </a:xfrm>
          <a:prstGeom prst="rect">
            <a:avLst/>
          </a:prstGeom>
          <a:noFill/>
        </p:spPr>
        <p:txBody>
          <a:bodyPr wrap="square" rtlCol="0">
            <a:spAutoFit/>
          </a:bodyPr>
          <a:lstStyle/>
          <a:p>
            <a:pPr algn="just">
              <a:lnSpc>
                <a:spcPct val="120000"/>
              </a:lnSpc>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随机森林</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lnSpc>
                <a:spcPct val="120000"/>
              </a:lnSpc>
              <a:buFont typeface="Wingdings" panose="05000000000000000000" pitchFamily="2" charset="2"/>
              <a:buChar char="p"/>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高性能：</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现有的研究已经证明了随机森林在</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故障预测方面的良好性能</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lnSpc>
                <a:spcPct val="120000"/>
              </a:lnSpc>
              <a:buFont typeface="Wingdings" panose="05000000000000000000" pitchFamily="2" charset="2"/>
              <a:buChar char="p"/>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可解释性强：</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随机森林由多个决策树组成，每个决策树通过对特征的一系列判断将样本划分为不同的类别，有助于通过判断过程进一步识别故障原因</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lnSpc>
                <a:spcPct val="120000"/>
              </a:lnSpc>
              <a:buFont typeface="Wingdings" panose="05000000000000000000" pitchFamily="2" charset="2"/>
              <a:buChar char="p"/>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开销低：</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与神经网络相关模型相比，随机森林的计算复杂度较低，有利于减少离线训练和在线预测的开销。</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文本框 9"/>
          <p:cNvSpPr txBox="1"/>
          <p:nvPr/>
        </p:nvSpPr>
        <p:spPr>
          <a:xfrm>
            <a:off x="2223281" y="5781835"/>
            <a:ext cx="8565337" cy="830997"/>
          </a:xfrm>
          <a:prstGeom prst="rect">
            <a:avLst/>
          </a:prstGeom>
          <a:noFill/>
        </p:spPr>
        <p:txBody>
          <a:bodyPr wrap="square" rtlCol="0">
            <a:spAutoFit/>
          </a:bodyPr>
          <a:lstStyle/>
          <a:p>
            <a:pPr algn="just"/>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算法步骤</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p"/>
            </a:pP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rPr>
              <a:t>Step1</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将不同的特征作为输入。具有不同决策树集的</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MVTRF</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来并行学习不同类型的特征</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pitchFamily="2" charset="2"/>
              <a:buChar char="p"/>
            </a:pP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rPr>
              <a:t>Step2</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：四组的所有决策树投票得到最终的预测结果。</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 name="文本框 2"/>
          <p:cNvSpPr txBox="1"/>
          <p:nvPr/>
        </p:nvSpPr>
        <p:spPr>
          <a:xfrm>
            <a:off x="322580" y="6581001"/>
            <a:ext cx="11869420" cy="275590"/>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4. </a:t>
            </a:r>
            <a:r>
              <a:rPr lang="en-US" altLang="zh-CN" sz="1200" dirty="0">
                <a:solidFill>
                  <a:srgbClr val="222222"/>
                </a:solidFill>
                <a:effectLst/>
                <a:latin typeface="Arial" panose="020B0604020202020204" pitchFamily="34" charset="0"/>
                <a:sym typeface="+mn-ea"/>
              </a:rPr>
              <a:t>Zhang Y, Hao W, Niu B, et al. Multi-view feature-based {SSD} failure prediction: What, when, and why</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论文分享和讨论 </a:t>
            </a:r>
            <a:r>
              <a:rPr lang="en-US" altLang="zh-CN" dirty="0"/>
              <a:t>– MVTRF</a:t>
            </a:r>
            <a:endParaRPr lang="zh-CN" altLang="en-US" dirty="0"/>
          </a:p>
        </p:txBody>
      </p:sp>
      <p:sp>
        <p:nvSpPr>
          <p:cNvPr id="3" name="矩形 2"/>
          <p:cNvSpPr/>
          <p:nvPr/>
        </p:nvSpPr>
        <p:spPr>
          <a:xfrm>
            <a:off x="351845" y="1170538"/>
            <a:ext cx="2550698" cy="369332"/>
          </a:xfrm>
          <a:prstGeom prst="rect">
            <a:avLst/>
          </a:prstGeom>
        </p:spPr>
        <p:txBody>
          <a:bodyPr wrap="none">
            <a:spAutoFit/>
          </a:bodyPr>
          <a:lstStyle/>
          <a:p>
            <a:pPr marL="285750" indent="-285750">
              <a:buFont typeface="Wingdings" panose="05000000000000000000" pitchFamily="2" charset="2"/>
              <a:buChar char="Ø"/>
            </a:pPr>
            <a:r>
              <a:rPr lang="zh-CN" altLang="en-US" b="1" i="0" dirty="0">
                <a:solidFill>
                  <a:srgbClr val="1D2129"/>
                </a:solidFill>
                <a:effectLst/>
                <a:latin typeface="微软雅黑" panose="020B0503020204020204" pitchFamily="34" charset="-122"/>
                <a:ea typeface="微软雅黑" panose="020B0503020204020204" pitchFamily="34" charset="-122"/>
              </a:rPr>
              <a:t>原因识别和故障处理</a:t>
            </a:r>
            <a:endParaRPr lang="zh-CN" altLang="en-US" b="1"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p:cNvPicPr>
            <a:picLocks noChangeAspect="1"/>
          </p:cNvPicPr>
          <p:nvPr/>
        </p:nvPicPr>
        <p:blipFill>
          <a:blip r:embed="rId1"/>
          <a:stretch>
            <a:fillRect/>
          </a:stretch>
        </p:blipFill>
        <p:spPr>
          <a:xfrm>
            <a:off x="1824772" y="2564575"/>
            <a:ext cx="8202097" cy="3846446"/>
          </a:xfrm>
          <a:prstGeom prst="rect">
            <a:avLst/>
          </a:prstGeom>
        </p:spPr>
      </p:pic>
      <p:sp>
        <p:nvSpPr>
          <p:cNvPr id="7" name="矩形 6"/>
          <p:cNvSpPr/>
          <p:nvPr/>
        </p:nvSpPr>
        <p:spPr>
          <a:xfrm>
            <a:off x="2030443" y="1912910"/>
            <a:ext cx="1053522" cy="417422"/>
          </a:xfrm>
          <a:prstGeom prst="rect">
            <a:avLst/>
          </a:prstGeom>
          <a:ln>
            <a:solidFill>
              <a:schemeClr val="tx1"/>
            </a:solidFill>
          </a:ln>
        </p:spPr>
        <p:txBody>
          <a:bodyPr wrap="square">
            <a:spAutoFit/>
          </a:bodyPr>
          <a:lstStyle/>
          <a:p>
            <a:pPr>
              <a:lnSpc>
                <a:spcPct val="150000"/>
              </a:lnSpc>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决策统计</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 name="矩形 7"/>
          <p:cNvSpPr/>
          <p:nvPr/>
        </p:nvSpPr>
        <p:spPr>
          <a:xfrm>
            <a:off x="4862164" y="1912910"/>
            <a:ext cx="1412509" cy="418063"/>
          </a:xfrm>
          <a:prstGeom prst="rect">
            <a:avLst/>
          </a:prstGeom>
          <a:ln>
            <a:solidFill>
              <a:schemeClr val="tx1"/>
            </a:solidFill>
          </a:ln>
        </p:spPr>
        <p:txBody>
          <a:bodyPr wrap="square">
            <a:spAutoFit/>
          </a:bodyPr>
          <a:lstStyle/>
          <a:p>
            <a:pPr>
              <a:lnSpc>
                <a:spcPct val="150000"/>
              </a:lnSpc>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非极大值抑制</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矩形 8"/>
          <p:cNvSpPr/>
          <p:nvPr/>
        </p:nvSpPr>
        <p:spPr>
          <a:xfrm>
            <a:off x="8174990" y="1912910"/>
            <a:ext cx="1412509" cy="418063"/>
          </a:xfrm>
          <a:prstGeom prst="rect">
            <a:avLst/>
          </a:prstGeom>
          <a:ln>
            <a:solidFill>
              <a:schemeClr val="tx1"/>
            </a:solidFill>
          </a:ln>
        </p:spPr>
        <p:txBody>
          <a:bodyPr wrap="square">
            <a:spAutoFit/>
          </a:bodyPr>
          <a:lstStyle/>
          <a:p>
            <a:pPr>
              <a:lnSpc>
                <a:spcPct val="150000"/>
              </a:lnSpc>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关键决策整合</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文本框 9"/>
          <p:cNvSpPr txBox="1"/>
          <p:nvPr/>
        </p:nvSpPr>
        <p:spPr>
          <a:xfrm>
            <a:off x="5074683" y="6301559"/>
            <a:ext cx="1649316" cy="307777"/>
          </a:xfrm>
          <a:prstGeom prst="rect">
            <a:avLst/>
          </a:prstGeom>
          <a:noFill/>
        </p:spPr>
        <p:txBody>
          <a:bodyPr wrap="square" rtlCol="0">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图</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5</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SDE</a:t>
            </a:r>
            <a:r>
              <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架构</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箭头: 右 10"/>
          <p:cNvSpPr/>
          <p:nvPr/>
        </p:nvSpPr>
        <p:spPr>
          <a:xfrm>
            <a:off x="3154006" y="2072004"/>
            <a:ext cx="1638117" cy="157537"/>
          </a:xfrm>
          <a:prstGeom prst="rightArrow">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箭头: 右 11"/>
          <p:cNvSpPr/>
          <p:nvPr/>
        </p:nvSpPr>
        <p:spPr>
          <a:xfrm>
            <a:off x="6393358" y="2071289"/>
            <a:ext cx="1638117" cy="157537"/>
          </a:xfrm>
          <a:prstGeom prst="rightArrow">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22580" y="6581001"/>
            <a:ext cx="11869420" cy="275590"/>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4. </a:t>
            </a:r>
            <a:r>
              <a:rPr lang="en-US" altLang="zh-CN" sz="1200" dirty="0">
                <a:solidFill>
                  <a:srgbClr val="222222"/>
                </a:solidFill>
                <a:effectLst/>
                <a:latin typeface="Arial" panose="020B0604020202020204" pitchFamily="34" charset="0"/>
                <a:sym typeface="+mn-ea"/>
              </a:rPr>
              <a:t>Zhang Y, Hao W, Niu B, et al. Multi-view feature-based {SSD} failure prediction: What, when, and why</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t>
            </a:r>
            <a:r>
              <a:rPr lang="en-US" altLang="zh-CN" dirty="0"/>
              <a:t>Next-Generation </a:t>
            </a:r>
            <a:endParaRPr lang="zh-CN" altLang="en-US" dirty="0">
              <a:latin typeface="Times New Roman" panose="02020603050405020304" pitchFamily="18" charset="0"/>
              <a:cs typeface="Times New Roman" panose="02020603050405020304" pitchFamily="18" charset="0"/>
            </a:endParaRPr>
          </a:p>
        </p:txBody>
      </p:sp>
      <p:graphicFrame>
        <p:nvGraphicFramePr>
          <p:cNvPr id="5" name="表格 4"/>
          <p:cNvGraphicFramePr/>
          <p:nvPr>
            <p:custDataLst>
              <p:tags r:id="rId1"/>
            </p:custDataLst>
          </p:nvPr>
        </p:nvGraphicFramePr>
        <p:xfrm>
          <a:off x="322580" y="1339660"/>
          <a:ext cx="11329617" cy="4018403"/>
        </p:xfrm>
        <a:graphic>
          <a:graphicData uri="http://schemas.openxmlformats.org/drawingml/2006/table">
            <a:tbl>
              <a:tblPr firstRow="1" bandRow="1">
                <a:tableStyleId>{69CF1AB2-1976-4502-BF36-3FF5EA218861}</a:tableStyleId>
              </a:tblPr>
              <a:tblGrid>
                <a:gridCol w="1143581"/>
                <a:gridCol w="2596515"/>
                <a:gridCol w="7589521"/>
              </a:tblGrid>
              <a:tr h="1216152">
                <a:tc rowSpan="2">
                  <a:txBody>
                    <a:bodyPr/>
                    <a:lstStyle/>
                    <a:p>
                      <a:pPr indent="0" algn="ctr" fontAlgn="auto">
                        <a:lnSpc>
                          <a:spcPct val="12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背景</a:t>
                      </a:r>
                      <a:endPar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marL="0" indent="0" algn="just" defTabSz="914400" rtl="0" eaLnBrk="1" fontAlgn="auto" latinLnBrk="0" hangingPunct="1">
                        <a:lnSpc>
                          <a:spcPct val="120000"/>
                        </a:lnSpc>
                        <a:buNone/>
                      </a:pPr>
                      <a:r>
                        <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广泛应用与新挑战并存</a:t>
                      </a:r>
                      <a:endPar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marL="0" indent="0" algn="just" defTabSz="914400" rtl="0" eaLnBrk="1" fontAlgn="auto" latinLnBrk="0" hangingPunct="1">
                        <a:lnSpc>
                          <a:spcPct val="120000"/>
                        </a:lnSpc>
                        <a:buNone/>
                      </a:pP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广泛应用：消费设备和企业存储系统。</a:t>
                      </a:r>
                      <a:endPar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marL="0" indent="0" algn="just" defTabSz="914400" rtl="0" eaLnBrk="1" fontAlgn="auto" latinLnBrk="0" hangingPunct="1">
                        <a:lnSpc>
                          <a:spcPct val="120000"/>
                        </a:lnSpc>
                        <a:buNone/>
                      </a:pP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故障问题：耐用性降低和块差异增大。</a:t>
                      </a:r>
                      <a:endPar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r>
              <a:tr h="1262284">
                <a:tc vMerge="1">
                  <a:tcPr/>
                </a:tc>
                <a:tc>
                  <a:txBody>
                    <a:bodyPr/>
                    <a:lstStyle/>
                    <a:p>
                      <a:pPr marL="0" indent="0" algn="just" defTabSz="914400" rtl="0" eaLnBrk="1" fontAlgn="auto" latinLnBrk="0" hangingPunct="1">
                        <a:lnSpc>
                          <a:spcPct val="120000"/>
                        </a:lnSpc>
                        <a:buNone/>
                      </a:pP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传统方法的局限性</a:t>
                      </a:r>
                      <a:endPar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marL="0" marR="0" lvl="0" indent="0" algn="just" defTabSz="914400" rtl="0" eaLnBrk="1" fontAlgn="auto" latinLnBrk="0" hangingPunct="1">
                        <a:lnSpc>
                          <a:spcPct val="120000"/>
                        </a:lnSpc>
                        <a:spcBef>
                          <a:spcPts val="0"/>
                        </a:spcBef>
                        <a:spcAft>
                          <a:spcPts val="0"/>
                        </a:spcAft>
                        <a:buClrTx/>
                        <a:buSzTx/>
                        <a:buFontTx/>
                        <a:buNone/>
                        <a:defRPr/>
                      </a:pP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传统的闪存管理方法：更强的 </a:t>
                      </a:r>
                      <a:r>
                        <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ECC </a:t>
                      </a: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方案、基于 </a:t>
                      </a:r>
                      <a:r>
                        <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PEC </a:t>
                      </a: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的磨损均衡（</a:t>
                      </a:r>
                      <a:r>
                        <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WL</a:t>
                      </a: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）、基于软判决信息的 </a:t>
                      </a:r>
                      <a:r>
                        <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ECC </a:t>
                      </a: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方案和简单读重试方案、读电压调整等</a:t>
                      </a:r>
                      <a:endPar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just" defTabSz="914400" rtl="0" eaLnBrk="1" fontAlgn="auto" latinLnBrk="0" hangingPunct="1">
                        <a:lnSpc>
                          <a:spcPct val="120000"/>
                        </a:lnSpc>
                        <a:spcBef>
                          <a:spcPts val="0"/>
                        </a:spcBef>
                        <a:spcAft>
                          <a:spcPts val="0"/>
                        </a:spcAft>
                        <a:buClrTx/>
                        <a:buSzTx/>
                        <a:buFontTx/>
                        <a:buNone/>
                        <a:defRPr/>
                      </a:pP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局限：它们无法充分利用所有块的可用耐力，还会导致性能不稳定和延迟峰值等问题。近期基于原始比特错误率（</a:t>
                      </a:r>
                      <a:r>
                        <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RBER</a:t>
                      </a: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）的 </a:t>
                      </a:r>
                      <a:r>
                        <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WL </a:t>
                      </a: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方案虽能降低错误率，但却增加了整体写放大，反而降低了耐用性</a:t>
                      </a:r>
                      <a:endPar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r>
              <a:tr h="1272663">
                <a:tc>
                  <a:txBody>
                    <a:bodyPr/>
                    <a:lstStyle/>
                    <a:p>
                      <a:pPr indent="0" algn="ctr" fontAlgn="auto">
                        <a:lnSpc>
                          <a:spcPct val="12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研究目标</a:t>
                      </a:r>
                      <a:endPar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indent="0" algn="just" fontAlgn="auto">
                        <a:lnSpc>
                          <a:spcPct val="12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通过提出一系列创新的闪存管理技术，实现企业存储对闪存低成本、高性能和高可靠性的要求</a:t>
                      </a:r>
                      <a:endPar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c>
                  <a:txBody>
                    <a:bodyPr/>
                    <a:lstStyle/>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、提升闪存性能与耐力</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实现企业级存储要求</a:t>
                      </a:r>
                      <a:endPar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20000"/>
                        </a:lnSpc>
                        <a:buNone/>
                      </a:pPr>
                      <a:r>
                        <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、减少写放大</a:t>
                      </a:r>
                      <a:endPar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marL="0" indent="0" algn="just" defTabSz="914400" rtl="0" eaLnBrk="1" fontAlgn="auto" latinLnBrk="0" hangingPunct="1">
                        <a:lnSpc>
                          <a:spcPct val="120000"/>
                        </a:lnSpc>
                        <a:buNone/>
                      </a:pPr>
                      <a:r>
                        <a:rPr lang="en-US" altLang="zh-CN"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、提高性能稳定性</a:t>
                      </a:r>
                      <a:endParaRPr lang="zh-CN" altLang="en-US" sz="1600" b="0" kern="120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r>
            </a:tbl>
          </a:graphicData>
        </a:graphic>
      </p:graphicFrame>
      <p:sp>
        <p:nvSpPr>
          <p:cNvPr id="6" name="文本框 5"/>
          <p:cNvSpPr txBox="1"/>
          <p:nvPr/>
        </p:nvSpPr>
        <p:spPr>
          <a:xfrm>
            <a:off x="322580" y="6581001"/>
            <a:ext cx="11869420" cy="275590"/>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sym typeface="+mn-ea"/>
              </a:rPr>
              <a:t>5. </a:t>
            </a:r>
            <a:r>
              <a:rPr lang="en-US" altLang="zh-CN" sz="1200" dirty="0">
                <a:solidFill>
                  <a:srgbClr val="222222"/>
                </a:solidFill>
                <a:effectLst/>
                <a:latin typeface="Arial" panose="020B0604020202020204" pitchFamily="34" charset="0"/>
                <a:sym typeface="+mn-ea"/>
              </a:rPr>
              <a:t>Pletka R, </a:t>
            </a:r>
            <a:r>
              <a:rPr lang="en-US" altLang="zh-CN" sz="1200" dirty="0" err="1">
                <a:solidFill>
                  <a:srgbClr val="222222"/>
                </a:solidFill>
                <a:effectLst/>
                <a:latin typeface="Arial" panose="020B0604020202020204" pitchFamily="34" charset="0"/>
                <a:sym typeface="+mn-ea"/>
              </a:rPr>
              <a:t>Koltsidas</a:t>
            </a:r>
            <a:r>
              <a:rPr lang="en-US" altLang="zh-CN" sz="1200" dirty="0">
                <a:solidFill>
                  <a:srgbClr val="222222"/>
                </a:solidFill>
                <a:effectLst/>
                <a:latin typeface="Arial" panose="020B0604020202020204" pitchFamily="34" charset="0"/>
                <a:sym typeface="+mn-ea"/>
              </a:rPr>
              <a:t> I, Ioannou N, et al. Management of next-generation NAND flash to achieve enterprise-level endurance and latency targets</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391856" y="1815425"/>
            <a:ext cx="5588773" cy="584775"/>
          </a:xfrm>
          <a:prstGeom prst="rect">
            <a:avLst/>
          </a:prstGeom>
          <a:noFill/>
        </p:spPr>
        <p:txBody>
          <a:bodyPr wrap="square" rtlCol="0">
            <a:spAutoFit/>
          </a:bodyPr>
          <a:lstStyle/>
          <a:p>
            <a:pPr algn="just"/>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校准采用了 </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base - delta </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方案，将电压阈值分为基阈值电压偏移</a:t>
            </a:r>
            <a:r>
              <a:rPr lang="en-US" altLang="zh-CN" sz="1600" dirty="0" err="1">
                <a:latin typeface="Times New Roman" panose="02020603050405020304" pitchFamily="18" charset="0"/>
                <a:ea typeface="微软雅黑" panose="020B0503020204020204" pitchFamily="34" charset="-122"/>
                <a:cs typeface="Times New Roman" panose="02020603050405020304" pitchFamily="18" charset="0"/>
              </a:rPr>
              <a:t>Vb</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和增量阈值电压偏移</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V</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标题 1"/>
          <p:cNvSpPr>
            <a:spLocks noGrp="1"/>
          </p:cNvSpPr>
          <p:nvPr>
            <p:ph type="title"/>
          </p:nvPr>
        </p:nvSpPr>
        <p:spPr>
          <a:xfrm>
            <a:off x="351845" y="515166"/>
            <a:ext cx="10515600" cy="757851"/>
          </a:xfrm>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t>
            </a:r>
            <a:r>
              <a:rPr lang="en-US" altLang="zh-CN" dirty="0"/>
              <a:t>Next-Generation</a:t>
            </a:r>
            <a:endParaRPr lang="zh-CN" altLang="en-US" dirty="0">
              <a:latin typeface="Times New Roman" panose="02020603050405020304" pitchFamily="18" charset="0"/>
              <a:cs typeface="Times New Roman" panose="02020603050405020304" pitchFamily="18" charset="0"/>
            </a:endParaRPr>
          </a:p>
        </p:txBody>
      </p:sp>
      <p:sp>
        <p:nvSpPr>
          <p:cNvPr id="2" name="矩形 1"/>
          <p:cNvSpPr/>
          <p:nvPr/>
        </p:nvSpPr>
        <p:spPr>
          <a:xfrm>
            <a:off x="351845" y="1273017"/>
            <a:ext cx="5668796" cy="369332"/>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块校准技术、垃圾回收算法创新以及磨损均衡改进</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 name="等腰三角形 4"/>
          <p:cNvSpPr/>
          <p:nvPr/>
        </p:nvSpPr>
        <p:spPr>
          <a:xfrm>
            <a:off x="2900046" y="2202419"/>
            <a:ext cx="87630" cy="83581"/>
          </a:xfrm>
          <a:prstGeom prst="triangl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a:blip r:embed="rId1"/>
          <a:stretch>
            <a:fillRect/>
          </a:stretch>
        </p:blipFill>
        <p:spPr>
          <a:xfrm>
            <a:off x="391856" y="2761650"/>
            <a:ext cx="6262944" cy="2305650"/>
          </a:xfrm>
          <a:prstGeom prst="rect">
            <a:avLst/>
          </a:prstGeom>
        </p:spPr>
      </p:pic>
      <p:pic>
        <p:nvPicPr>
          <p:cNvPr id="16" name="图片 15"/>
          <p:cNvPicPr>
            <a:picLocks noChangeAspect="1"/>
          </p:cNvPicPr>
          <p:nvPr/>
        </p:nvPicPr>
        <p:blipFill>
          <a:blip r:embed="rId2"/>
          <a:stretch>
            <a:fillRect/>
          </a:stretch>
        </p:blipFill>
        <p:spPr>
          <a:xfrm>
            <a:off x="6720947" y="2786718"/>
            <a:ext cx="5276558" cy="2087429"/>
          </a:xfrm>
          <a:prstGeom prst="rect">
            <a:avLst/>
          </a:prstGeom>
        </p:spPr>
      </p:pic>
      <p:sp>
        <p:nvSpPr>
          <p:cNvPr id="18" name="文本框 17"/>
          <p:cNvSpPr txBox="1"/>
          <p:nvPr/>
        </p:nvSpPr>
        <p:spPr>
          <a:xfrm>
            <a:off x="6096000" y="1815425"/>
            <a:ext cx="6096000" cy="830997"/>
          </a:xfrm>
          <a:prstGeom prst="rect">
            <a:avLst/>
          </a:prstGeom>
          <a:noFill/>
        </p:spPr>
        <p:txBody>
          <a:bodyPr wrap="square">
            <a:spAutoFit/>
          </a:bodyPr>
          <a:lstStyle/>
          <a:p>
            <a:pPr algn="just"/>
            <a:r>
              <a:rPr lang="en-US" altLang="zh-CN" sz="1600" dirty="0" err="1">
                <a:latin typeface="Times New Roman" panose="02020603050405020304" pitchFamily="18" charset="0"/>
                <a:ea typeface="微软雅黑" panose="020B0503020204020204" pitchFamily="34" charset="-122"/>
                <a:cs typeface="Times New Roman" panose="02020603050405020304" pitchFamily="18" charset="0"/>
              </a:rPr>
              <a:t>Vb</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主要跟踪程序擦除循环引起的底层阈值电压分布的永久变化，而</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则用于适应数据保留或读干扰错误导致的底层阈值电压分布的临时变化</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V</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1" name="文本框 20"/>
          <p:cNvSpPr txBox="1"/>
          <p:nvPr/>
        </p:nvSpPr>
        <p:spPr>
          <a:xfrm>
            <a:off x="391856" y="5428750"/>
            <a:ext cx="6115050" cy="338554"/>
          </a:xfrm>
          <a:prstGeom prst="rect">
            <a:avLst/>
          </a:prstGeom>
          <a:noFill/>
        </p:spPr>
        <p:txBody>
          <a:bodyPr wrap="square">
            <a:spAutoFit/>
          </a:bodyPr>
          <a:lstStyle/>
          <a:p>
            <a:pPr algn="just"/>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利用 ECC 提供的页级 RBER 来确定最优读电压（ORV）</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2" name="等腰三角形 21"/>
          <p:cNvSpPr/>
          <p:nvPr/>
        </p:nvSpPr>
        <p:spPr>
          <a:xfrm>
            <a:off x="7110096" y="2457813"/>
            <a:ext cx="87630" cy="83581"/>
          </a:xfrm>
          <a:prstGeom prst="triangl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3048000" y="3198495"/>
            <a:ext cx="6096000" cy="460375"/>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sym typeface="+mn-ea"/>
              </a:rPr>
              <a:t>5. </a:t>
            </a:r>
            <a:r>
              <a:rPr lang="en-US" altLang="zh-CN" sz="1200" dirty="0">
                <a:solidFill>
                  <a:srgbClr val="222222"/>
                </a:solidFill>
                <a:effectLst/>
                <a:latin typeface="Arial" panose="020B0604020202020204" pitchFamily="34" charset="0"/>
                <a:sym typeface="+mn-ea"/>
              </a:rPr>
              <a:t>Pletka R, </a:t>
            </a:r>
            <a:r>
              <a:rPr lang="en-US" altLang="zh-CN" sz="1200" dirty="0" err="1">
                <a:solidFill>
                  <a:srgbClr val="222222"/>
                </a:solidFill>
                <a:effectLst/>
                <a:latin typeface="Arial" panose="020B0604020202020204" pitchFamily="34" charset="0"/>
                <a:sym typeface="+mn-ea"/>
              </a:rPr>
              <a:t>Koltsidas</a:t>
            </a:r>
            <a:r>
              <a:rPr lang="en-US" altLang="zh-CN" sz="1200" dirty="0">
                <a:solidFill>
                  <a:srgbClr val="222222"/>
                </a:solidFill>
                <a:effectLst/>
                <a:latin typeface="Arial" panose="020B0604020202020204" pitchFamily="34" charset="0"/>
                <a:sym typeface="+mn-ea"/>
              </a:rPr>
              <a:t> I, Ioannou N, et al. Management of next-generation NAND flash to achieve enterprise-level endurance and latency targets</a:t>
            </a:r>
            <a:endParaRPr lang="en-US" altLang="zh-CN" sz="1200" dirty="0" smtClean="0">
              <a:solidFill>
                <a:srgbClr val="222222"/>
              </a:solidFill>
              <a:effectLst/>
              <a:latin typeface="Arial" panose="020B0604020202020204" pitchFamily="34" charset="0"/>
              <a:ea typeface="微软雅黑" panose="020B0503020204020204" pitchFamily="34" charset="-122"/>
              <a:sym typeface="+mn-ea"/>
            </a:endParaRPr>
          </a:p>
        </p:txBody>
      </p:sp>
      <p:sp>
        <p:nvSpPr>
          <p:cNvPr id="4" name="文本框 3"/>
          <p:cNvSpPr txBox="1"/>
          <p:nvPr/>
        </p:nvSpPr>
        <p:spPr>
          <a:xfrm>
            <a:off x="3048000" y="3198495"/>
            <a:ext cx="6096000" cy="460375"/>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sym typeface="+mn-ea"/>
              </a:rPr>
              <a:t>5. </a:t>
            </a:r>
            <a:r>
              <a:rPr lang="en-US" altLang="zh-CN" sz="1200" dirty="0">
                <a:solidFill>
                  <a:srgbClr val="222222"/>
                </a:solidFill>
                <a:effectLst/>
                <a:latin typeface="Arial" panose="020B0604020202020204" pitchFamily="34" charset="0"/>
                <a:sym typeface="+mn-ea"/>
              </a:rPr>
              <a:t>Pletka R, </a:t>
            </a:r>
            <a:r>
              <a:rPr lang="en-US" altLang="zh-CN" sz="1200" dirty="0" err="1">
                <a:solidFill>
                  <a:srgbClr val="222222"/>
                </a:solidFill>
                <a:effectLst/>
                <a:latin typeface="Arial" panose="020B0604020202020204" pitchFamily="34" charset="0"/>
                <a:sym typeface="+mn-ea"/>
              </a:rPr>
              <a:t>Koltsidas</a:t>
            </a:r>
            <a:r>
              <a:rPr lang="en-US" altLang="zh-CN" sz="1200" dirty="0">
                <a:solidFill>
                  <a:srgbClr val="222222"/>
                </a:solidFill>
                <a:effectLst/>
                <a:latin typeface="Arial" panose="020B0604020202020204" pitchFamily="34" charset="0"/>
                <a:sym typeface="+mn-ea"/>
              </a:rPr>
              <a:t> I, Ioannou N, et al. Management of next-generation NAND flash to achieve enterprise-level endurance and latency targets</a:t>
            </a:r>
            <a:endParaRPr lang="en-US" altLang="zh-CN" sz="1200" dirty="0" smtClean="0">
              <a:solidFill>
                <a:srgbClr val="222222"/>
              </a:solidFill>
              <a:effectLst/>
              <a:latin typeface="Arial" panose="020B0604020202020204" pitchFamily="34" charset="0"/>
              <a:ea typeface="微软雅黑" panose="020B0503020204020204" pitchFamily="34" charset="-122"/>
              <a:sym typeface="+mn-ea"/>
            </a:endParaRPr>
          </a:p>
        </p:txBody>
      </p:sp>
      <p:sp>
        <p:nvSpPr>
          <p:cNvPr id="8" name="文本框 7"/>
          <p:cNvSpPr txBox="1"/>
          <p:nvPr/>
        </p:nvSpPr>
        <p:spPr>
          <a:xfrm>
            <a:off x="322580" y="6581001"/>
            <a:ext cx="11869420" cy="275590"/>
          </a:xfrm>
          <a:prstGeom prst="rect">
            <a:avLst/>
          </a:prstGeom>
          <a:noFill/>
        </p:spPr>
        <p:txBody>
          <a:bodyPr wrap="square" rtlCol="0" anchor="t">
            <a:spAutoFit/>
          </a:bodyPr>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sym typeface="+mn-ea"/>
              </a:rPr>
              <a:t>5. </a:t>
            </a:r>
            <a:r>
              <a:rPr lang="en-US" altLang="zh-CN" sz="1200" dirty="0">
                <a:solidFill>
                  <a:srgbClr val="222222"/>
                </a:solidFill>
                <a:effectLst/>
                <a:latin typeface="Arial" panose="020B0604020202020204" pitchFamily="34" charset="0"/>
                <a:sym typeface="+mn-ea"/>
              </a:rPr>
              <a:t>Pletka R, </a:t>
            </a:r>
            <a:r>
              <a:rPr lang="en-US" altLang="zh-CN" sz="1200" dirty="0" err="1">
                <a:solidFill>
                  <a:srgbClr val="222222"/>
                </a:solidFill>
                <a:effectLst/>
                <a:latin typeface="Arial" panose="020B0604020202020204" pitchFamily="34" charset="0"/>
                <a:sym typeface="+mn-ea"/>
              </a:rPr>
              <a:t>Koltsidas</a:t>
            </a:r>
            <a:r>
              <a:rPr lang="en-US" altLang="zh-CN" sz="1200" dirty="0">
                <a:solidFill>
                  <a:srgbClr val="222222"/>
                </a:solidFill>
                <a:effectLst/>
                <a:latin typeface="Arial" panose="020B0604020202020204" pitchFamily="34" charset="0"/>
                <a:sym typeface="+mn-ea"/>
              </a:rPr>
              <a:t> I, Ioannou N, et al. Management of next-generation NAND flash to achieve enterprise-level endurance and latency targets</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51845" y="1273017"/>
            <a:ext cx="5551520" cy="369332"/>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块校准技术、垃圾回收算法创新以及磨损均衡改进</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4" name="文本框 33"/>
          <p:cNvSpPr txBox="1"/>
          <p:nvPr/>
        </p:nvSpPr>
        <p:spPr>
          <a:xfrm>
            <a:off x="322580" y="6581001"/>
            <a:ext cx="11869420" cy="461665"/>
          </a:xfrm>
          <a:prstGeom prst="rect">
            <a:avLst/>
          </a:prstGeom>
          <a:noFill/>
        </p:spPr>
        <p:txBody>
          <a:bodyPr wrap="square" rtlCol="0" anchor="t">
            <a:spAutoFit/>
          </a:bodyPr>
          <a:lstStyle/>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1. </a:t>
            </a:r>
            <a:r>
              <a:rPr lang="en-US" altLang="zh-CN" sz="1200" dirty="0"/>
              <a:t>Management of Next-Generation NAND Flash to Achieve Enterprise-Level Endurance and Latency Targets</a:t>
            </a:r>
            <a:endParaRPr lang="zh-CN" altLang="en-US" sz="1200" dirty="0"/>
          </a:p>
          <a:p>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3" name="标题 1"/>
          <p:cNvSpPr>
            <a:spLocks noGrp="1"/>
          </p:cNvSpPr>
          <p:nvPr>
            <p:ph type="title"/>
          </p:nvPr>
        </p:nvSpPr>
        <p:spPr>
          <a:xfrm>
            <a:off x="351845" y="515166"/>
            <a:ext cx="10515600" cy="757851"/>
          </a:xfrm>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t>
            </a:r>
            <a:r>
              <a:rPr lang="en-US" altLang="zh-CN" dirty="0"/>
              <a:t>Next-Generation</a:t>
            </a:r>
            <a:endParaRPr lang="zh-CN" altLang="en-US" dirty="0">
              <a:latin typeface="Times New Roman" panose="02020603050405020304" pitchFamily="18" charset="0"/>
              <a:cs typeface="Times New Roman" panose="02020603050405020304" pitchFamily="18" charset="0"/>
            </a:endParaRPr>
          </a:p>
        </p:txBody>
      </p:sp>
      <p:sp>
        <p:nvSpPr>
          <p:cNvPr id="3" name="文本框 2"/>
          <p:cNvSpPr txBox="1"/>
          <p:nvPr/>
        </p:nvSpPr>
        <p:spPr>
          <a:xfrm>
            <a:off x="419100" y="1738480"/>
            <a:ext cx="11049000" cy="584775"/>
          </a:xfrm>
          <a:prstGeom prst="rect">
            <a:avLst/>
          </a:prstGeom>
          <a:noFill/>
        </p:spPr>
        <p:txBody>
          <a:bodyPr wrap="square">
            <a:spAutoFit/>
          </a:bodyPr>
          <a:lstStyle/>
          <a:p>
            <a:pPr algn="just"/>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传统的 GC 算法如贪婪 GC 政策和循环缓冲区（CB）GC 算法，主要针对均匀随机写工作负载进行设计和优化。然而，实际的工作负载在企业存储环境中往往呈现出倾斜的分布特点</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文本框 6"/>
          <p:cNvSpPr txBox="1"/>
          <p:nvPr/>
        </p:nvSpPr>
        <p:spPr>
          <a:xfrm>
            <a:off x="419100" y="2419589"/>
            <a:ext cx="10791825" cy="338554"/>
          </a:xfrm>
          <a:prstGeom prst="rect">
            <a:avLst/>
          </a:prstGeom>
          <a:noFill/>
        </p:spPr>
        <p:txBody>
          <a:bodyPr wrap="square">
            <a:spAutoFit/>
          </a:bodyPr>
          <a:lstStyle/>
          <a:p>
            <a:pPr algn="just"/>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提出了创新的 </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N - Bin GC </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算法，核心思想是综合贪婪策略和 </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CB </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的老化因素，以更好地适应实际工作负载的特性。</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11" name="图片 10"/>
          <p:cNvPicPr>
            <a:picLocks noChangeAspect="1"/>
          </p:cNvPicPr>
          <p:nvPr/>
        </p:nvPicPr>
        <p:blipFill>
          <a:blip r:embed="rId1"/>
          <a:stretch>
            <a:fillRect/>
          </a:stretch>
        </p:blipFill>
        <p:spPr>
          <a:xfrm>
            <a:off x="419100" y="3086761"/>
            <a:ext cx="7078063" cy="2295845"/>
          </a:xfrm>
          <a:prstGeom prst="rect">
            <a:avLst/>
          </a:prstGeom>
        </p:spPr>
      </p:pic>
      <p:sp>
        <p:nvSpPr>
          <p:cNvPr id="13" name="文本框 12"/>
          <p:cNvSpPr txBox="1"/>
          <p:nvPr/>
        </p:nvSpPr>
        <p:spPr>
          <a:xfrm>
            <a:off x="8134350" y="3375029"/>
            <a:ext cx="2809295" cy="1815882"/>
          </a:xfrm>
          <a:prstGeom prst="rect">
            <a:avLst/>
          </a:prstGeom>
          <a:noFill/>
        </p:spPr>
        <p:txBody>
          <a:bodyPr wrap="square">
            <a:spAutoFit/>
          </a:bodyPr>
          <a:lstStyle/>
          <a:p>
            <a:pPr algn="just"/>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N - Bin GC 算法的优势更加显著。例如，在 Zipfian 80/20 和 Zipfian 95/20 等典型的倾斜工作负载下，N - Bin GC 算法相比未采用这些优化的情况，写放大分别降低了 23% 和 28%。</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351845" y="1273017"/>
            <a:ext cx="5668796" cy="369332"/>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块校准技术、垃圾回收算法创新以及磨损均衡改进</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标题 1"/>
          <p:cNvSpPr>
            <a:spLocks noGrp="1"/>
          </p:cNvSpPr>
          <p:nvPr>
            <p:ph type="title"/>
          </p:nvPr>
        </p:nvSpPr>
        <p:spPr>
          <a:xfrm>
            <a:off x="351845" y="515166"/>
            <a:ext cx="10515600" cy="757851"/>
          </a:xfrm>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t>
            </a:r>
            <a:r>
              <a:rPr lang="en-US" altLang="zh-CN" dirty="0"/>
              <a:t>Next-Generation</a:t>
            </a:r>
            <a:endParaRPr lang="zh-CN" altLang="en-US" dirty="0">
              <a:latin typeface="Times New Roman" panose="02020603050405020304" pitchFamily="18" charset="0"/>
              <a:cs typeface="Times New Roman" panose="02020603050405020304" pitchFamily="18" charset="0"/>
            </a:endParaRPr>
          </a:p>
        </p:txBody>
      </p:sp>
      <p:sp>
        <p:nvSpPr>
          <p:cNvPr id="3" name="文本框 2"/>
          <p:cNvSpPr txBox="1"/>
          <p:nvPr/>
        </p:nvSpPr>
        <p:spPr>
          <a:xfrm>
            <a:off x="351845" y="1738480"/>
            <a:ext cx="11211505" cy="584775"/>
          </a:xfrm>
          <a:prstGeom prst="rect">
            <a:avLst/>
          </a:prstGeom>
          <a:noFill/>
        </p:spPr>
        <p:txBody>
          <a:bodyPr wrap="square">
            <a:spAutoFit/>
          </a:bodyPr>
          <a:lstStyle/>
          <a:p>
            <a:pPr algn="just"/>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由于闪存制造工艺存在差异，部分块会过早地达到最大可纠正的原始比特错误率（RBER），这使得传统基于 PEC 平衡的方法难以有效发挥作用。</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5" name="图片 4"/>
          <p:cNvPicPr>
            <a:picLocks noChangeAspect="1"/>
          </p:cNvPicPr>
          <p:nvPr/>
        </p:nvPicPr>
        <p:blipFill>
          <a:blip r:embed="rId1"/>
          <a:stretch>
            <a:fillRect/>
          </a:stretch>
        </p:blipFill>
        <p:spPr>
          <a:xfrm>
            <a:off x="487758" y="3055189"/>
            <a:ext cx="5531882" cy="2716041"/>
          </a:xfrm>
          <a:prstGeom prst="rect">
            <a:avLst/>
          </a:prstGeom>
        </p:spPr>
      </p:pic>
      <p:pic>
        <p:nvPicPr>
          <p:cNvPr id="8" name="图片 7"/>
          <p:cNvPicPr>
            <a:picLocks noChangeAspect="1"/>
          </p:cNvPicPr>
          <p:nvPr/>
        </p:nvPicPr>
        <p:blipFill>
          <a:blip r:embed="rId2"/>
          <a:stretch>
            <a:fillRect/>
          </a:stretch>
        </p:blipFill>
        <p:spPr>
          <a:xfrm>
            <a:off x="6286501" y="2915435"/>
            <a:ext cx="4968302" cy="2855795"/>
          </a:xfrm>
          <a:prstGeom prst="rect">
            <a:avLst/>
          </a:prstGeom>
        </p:spPr>
      </p:pic>
      <p:sp>
        <p:nvSpPr>
          <p:cNvPr id="10" name="文本框 9"/>
          <p:cNvSpPr txBox="1"/>
          <p:nvPr/>
        </p:nvSpPr>
        <p:spPr>
          <a:xfrm>
            <a:off x="351845" y="2519945"/>
            <a:ext cx="6096000" cy="338554"/>
          </a:xfrm>
          <a:prstGeom prst="rect">
            <a:avLst/>
          </a:prstGeom>
          <a:noFill/>
        </p:spPr>
        <p:txBody>
          <a:bodyPr wrap="square">
            <a:spAutoFit/>
          </a:bodyPr>
          <a:lstStyle/>
          <a:p>
            <a:pPr algn="just"/>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采用了健康分级（</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health binning</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）技术</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文本框 1"/>
          <p:cNvSpPr txBox="1"/>
          <p:nvPr/>
        </p:nvSpPr>
        <p:spPr>
          <a:xfrm>
            <a:off x="322580" y="6581001"/>
            <a:ext cx="11869420" cy="275590"/>
          </a:xfrm>
          <a:prstGeom prst="rect">
            <a:avLst/>
          </a:prstGeom>
          <a:noFill/>
        </p:spPr>
        <p:txBody>
          <a:bodyPr wrap="square" rtlCol="0" anchor="t">
            <a:spAutoFit/>
          </a:bodyPr>
          <a:lstStyle/>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sym typeface="+mn-ea"/>
              </a:rPr>
              <a:t>5. </a:t>
            </a:r>
            <a:r>
              <a:rPr lang="en-US" altLang="zh-CN" sz="1200" dirty="0">
                <a:solidFill>
                  <a:srgbClr val="222222"/>
                </a:solidFill>
                <a:effectLst/>
                <a:latin typeface="Arial" panose="020B0604020202020204" pitchFamily="34" charset="0"/>
                <a:sym typeface="+mn-ea"/>
              </a:rPr>
              <a:t>Pletka R, </a:t>
            </a:r>
            <a:r>
              <a:rPr lang="en-US" altLang="zh-CN" sz="1200" dirty="0" err="1">
                <a:solidFill>
                  <a:srgbClr val="222222"/>
                </a:solidFill>
                <a:effectLst/>
                <a:latin typeface="Arial" panose="020B0604020202020204" pitchFamily="34" charset="0"/>
                <a:sym typeface="+mn-ea"/>
              </a:rPr>
              <a:t>Koltsidas</a:t>
            </a:r>
            <a:r>
              <a:rPr lang="en-US" altLang="zh-CN" sz="1200" dirty="0">
                <a:solidFill>
                  <a:srgbClr val="222222"/>
                </a:solidFill>
                <a:effectLst/>
                <a:latin typeface="Arial" panose="020B0604020202020204" pitchFamily="34" charset="0"/>
                <a:sym typeface="+mn-ea"/>
              </a:rPr>
              <a:t> I, Ioannou N, et al. Management of next-generation NAND flash to achieve enterprise-level endurance and latency targets</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文献</a:t>
            </a:r>
            <a:endParaRPr lang="zh-CN" altLang="en-US" dirty="0"/>
          </a:p>
        </p:txBody>
      </p:sp>
      <p:sp>
        <p:nvSpPr>
          <p:cNvPr id="3" name="内容占位符 2"/>
          <p:cNvSpPr>
            <a:spLocks noGrp="1"/>
          </p:cNvSpPr>
          <p:nvPr>
            <p:ph idx="1"/>
          </p:nvPr>
        </p:nvSpPr>
        <p:spPr>
          <a:xfrm>
            <a:off x="351845" y="1322262"/>
            <a:ext cx="10961747" cy="5040819"/>
          </a:xfrm>
        </p:spPr>
        <p:txBody>
          <a:bodyPr/>
          <a:lstStyle/>
          <a:p>
            <a:pPr marL="342900" indent="-342900" algn="just">
              <a:buFont typeface="+mj-lt"/>
              <a:buAutoNum type="arabicPeriod"/>
            </a:pPr>
            <a:r>
              <a:rPr lang="en-US" altLang="zh-CN" dirty="0"/>
              <a:t>H. Zhou et al., "A Proactive Failure Tolerant Mechanism for SSDs Storage Systems based on Unsupervised Learning</a:t>
            </a:r>
            <a:r>
              <a:rPr lang="en-US" altLang="zh-CN" dirty="0">
                <a:solidFill>
                  <a:srgbClr val="222222"/>
                </a:solidFill>
                <a:effectLst/>
                <a:latin typeface="Arial" panose="020B0604020202020204" pitchFamily="34" charset="0"/>
                <a:sym typeface="+mn-ea"/>
              </a:rPr>
              <a:t>[C]</a:t>
            </a:r>
            <a:r>
              <a:rPr lang="en-US" altLang="zh-CN" dirty="0"/>
              <a:t>," 2021 IEEE/ACM 29th International Symposium on Quality of Service (IWQOS), Tokyo, Japan, 2021, pp. 1-10, </a:t>
            </a:r>
            <a:r>
              <a:rPr lang="en-US" altLang="zh-CN" dirty="0" err="1"/>
              <a:t>doi</a:t>
            </a:r>
            <a:r>
              <a:rPr lang="en-US" altLang="zh-CN" dirty="0"/>
              <a:t>: 10.1109/IWQOS52092.2021.9521302.</a:t>
            </a:r>
            <a:endParaRPr lang="en-US" altLang="zh-CN" dirty="0"/>
          </a:p>
          <a:p>
            <a:pPr marL="342900" indent="-342900" algn="just">
              <a:buFont typeface="+mj-lt"/>
              <a:buAutoNum type="arabicPeriod"/>
            </a:pPr>
            <a:r>
              <a:rPr lang="en-US" altLang="zh-CN" b="0" i="0" dirty="0">
                <a:solidFill>
                  <a:srgbClr val="222222"/>
                </a:solidFill>
                <a:effectLst/>
                <a:latin typeface="Arial" panose="020B0604020202020204" pitchFamily="34" charset="0"/>
              </a:rPr>
              <a:t>Luo Y, Ghose S, Cai Y, et al. Improving 3D NAND flash memory lifetime by tolerating early retention loss and process variation[J]. Proceedings of the ACM on Measurement and Analysis of Computing Systems, 2018, 2(3): 1-48.</a:t>
            </a:r>
            <a:endParaRPr lang="en-US" altLang="zh-CN" b="0" i="0" dirty="0">
              <a:solidFill>
                <a:srgbClr val="222222"/>
              </a:solidFill>
              <a:effectLst/>
              <a:latin typeface="Arial" panose="020B0604020202020204" pitchFamily="34" charset="0"/>
            </a:endParaRPr>
          </a:p>
          <a:p>
            <a:pPr marL="342900" indent="-342900" algn="just">
              <a:buFont typeface="+mj-lt"/>
              <a:buAutoNum type="arabicPeriod"/>
            </a:pPr>
            <a:r>
              <a:rPr lang="en-US" altLang="zh-CN" b="0" i="0" dirty="0">
                <a:solidFill>
                  <a:srgbClr val="222222"/>
                </a:solidFill>
                <a:effectLst/>
                <a:latin typeface="Arial" panose="020B0604020202020204" pitchFamily="34" charset="0"/>
              </a:rPr>
              <a:t>Pletka R A, </a:t>
            </a:r>
            <a:r>
              <a:rPr lang="en-US" altLang="zh-CN" b="0" i="0" dirty="0" err="1">
                <a:solidFill>
                  <a:srgbClr val="222222"/>
                </a:solidFill>
                <a:effectLst/>
                <a:latin typeface="Arial" panose="020B0604020202020204" pitchFamily="34" charset="0"/>
              </a:rPr>
              <a:t>Tomić</a:t>
            </a:r>
            <a:r>
              <a:rPr lang="en-US" altLang="zh-CN" b="0" i="0" dirty="0">
                <a:solidFill>
                  <a:srgbClr val="222222"/>
                </a:solidFill>
                <a:effectLst/>
                <a:latin typeface="Arial" panose="020B0604020202020204" pitchFamily="34" charset="0"/>
              </a:rPr>
              <a:t> S. Health-binning: Maximizing the performance and the endurance of consumer-level NAND flash[C]//Proceedings of the 9th ACM International on Systems and Storage Conference. 2016: 1-10.</a:t>
            </a:r>
            <a:endParaRPr lang="en-US" altLang="zh-CN" b="0" i="0" dirty="0">
              <a:solidFill>
                <a:srgbClr val="222222"/>
              </a:solidFill>
              <a:effectLst/>
              <a:latin typeface="Arial" panose="020B0604020202020204" pitchFamily="34" charset="0"/>
            </a:endParaRPr>
          </a:p>
          <a:p>
            <a:pPr marL="342900" indent="-342900" algn="just">
              <a:buFont typeface="+mj-lt"/>
              <a:buAutoNum type="arabicPeriod"/>
            </a:pPr>
            <a:r>
              <a:rPr lang="en-US" altLang="zh-CN" b="0" i="0" dirty="0">
                <a:solidFill>
                  <a:srgbClr val="222222"/>
                </a:solidFill>
                <a:effectLst/>
                <a:latin typeface="Arial" panose="020B0604020202020204" pitchFamily="34" charset="0"/>
              </a:rPr>
              <a:t>Zhang Y, Hao W, Niu B, et al. Multi-view feature-based {SSD} failure prediction: What, when, and why[C]//21st USENIX Conference on File and Storage Technologies (FAST 23). 2023: 409-424.</a:t>
            </a:r>
            <a:endParaRPr lang="en-US" altLang="zh-CN" b="0" i="0" dirty="0">
              <a:solidFill>
                <a:srgbClr val="222222"/>
              </a:solidFill>
              <a:effectLst/>
              <a:latin typeface="Arial" panose="020B0604020202020204" pitchFamily="34" charset="0"/>
            </a:endParaRPr>
          </a:p>
          <a:p>
            <a:pPr marL="342900" indent="-342900" algn="just">
              <a:buFont typeface="+mj-lt"/>
              <a:buAutoNum type="arabicPeriod"/>
            </a:pPr>
            <a:r>
              <a:rPr lang="en-US" altLang="zh-CN" b="0" i="0" dirty="0">
                <a:solidFill>
                  <a:srgbClr val="222222"/>
                </a:solidFill>
                <a:effectLst/>
                <a:latin typeface="Arial" panose="020B0604020202020204" pitchFamily="34" charset="0"/>
              </a:rPr>
              <a:t>Pletka R, </a:t>
            </a:r>
            <a:r>
              <a:rPr lang="en-US" altLang="zh-CN" b="0" i="0" dirty="0" err="1">
                <a:solidFill>
                  <a:srgbClr val="222222"/>
                </a:solidFill>
                <a:effectLst/>
                <a:latin typeface="Arial" panose="020B0604020202020204" pitchFamily="34" charset="0"/>
              </a:rPr>
              <a:t>Koltsidas</a:t>
            </a:r>
            <a:r>
              <a:rPr lang="en-US" altLang="zh-CN" b="0" i="0" dirty="0">
                <a:solidFill>
                  <a:srgbClr val="222222"/>
                </a:solidFill>
                <a:effectLst/>
                <a:latin typeface="Arial" panose="020B0604020202020204" pitchFamily="34" charset="0"/>
              </a:rPr>
              <a:t> I, Ioannou N, et al. Management of next-generation NAND flash to achieve enterprise-level endurance and latency targets[J]. ACM Transactions on Storage (TOS), 2018, 14(4): 1-25.</a:t>
            </a:r>
            <a:endParaRPr lang="en-US" altLang="zh-CN" dirty="0">
              <a:solidFill>
                <a:srgbClr val="222222"/>
              </a:solidFill>
              <a:latin typeface="Arial" panose="020B0604020202020204" pitchFamily="34" charset="0"/>
            </a:endParaRPr>
          </a:p>
          <a:p>
            <a:pPr marL="342900" indent="-342900" algn="just">
              <a:buFont typeface="+mj-lt"/>
              <a:buAutoNum type="arabicPeriod"/>
            </a:pPr>
            <a:endParaRPr lang="en-US" altLang="zh-CN" b="0" i="0" dirty="0">
              <a:solidFill>
                <a:srgbClr val="222222"/>
              </a:solidFill>
              <a:effectLst/>
              <a:latin typeface="Arial" panose="020B0604020202020204" pitchFamily="34" charset="0"/>
            </a:endParaRPr>
          </a:p>
          <a:p>
            <a:pPr marL="342900" indent="-342900" algn="just">
              <a:buFont typeface="+mj-lt"/>
              <a:buAutoNum type="arabicPeriod"/>
            </a:pPr>
            <a:endParaRPr lang="en-US" altLang="zh-CN" dirty="0"/>
          </a:p>
          <a:p>
            <a:endParaRPr lang="zh-CN"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23855" y="2510443"/>
            <a:ext cx="4148050" cy="1015663"/>
          </a:xfrm>
          <a:prstGeom prst="rect">
            <a:avLst/>
          </a:prstGeom>
          <a:noFill/>
        </p:spPr>
        <p:txBody>
          <a:bodyPr wrap="square" rtlCol="0">
            <a:spAutoFit/>
          </a:bodyPr>
          <a:lstStyle/>
          <a:p>
            <a:pPr algn="ctr"/>
            <a:r>
              <a:rPr lang="en-US" altLang="zh-CN" sz="6000" dirty="0">
                <a:latin typeface="微软雅黑" panose="020B0503020204020204" pitchFamily="34" charset="-122"/>
                <a:ea typeface="微软雅黑" panose="020B0503020204020204" pitchFamily="34" charset="-122"/>
              </a:rPr>
              <a:t>Question?</a:t>
            </a:r>
            <a:endParaRPr lang="zh-CN" altLang="en-US" sz="60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071931" y="3020367"/>
            <a:ext cx="6239207" cy="461665"/>
          </a:xfrm>
          <a:prstGeom prst="rect">
            <a:avLst/>
          </a:prstGeom>
        </p:spPr>
        <p:txBody>
          <a:bodyPr wrap="none" anchor="ctr">
            <a:spAutoFit/>
          </a:bodyPr>
          <a:lstStyle/>
          <a:p>
            <a:pPr algn="ctr"/>
            <a:r>
              <a:rPr lang="zh-CN" altLang="en-US" sz="2400" b="1" dirty="0"/>
              <a:t>面向企业级应用的</a:t>
            </a:r>
            <a:r>
              <a:rPr lang="en-US" altLang="zh-CN" sz="2400" b="1" dirty="0"/>
              <a:t>SSD</a:t>
            </a:r>
            <a:r>
              <a:rPr lang="zh-CN" altLang="en-US" sz="2400" b="1" dirty="0"/>
              <a:t>健康程度评估算法研究</a:t>
            </a:r>
            <a:endParaRPr lang="en-US" altLang="zh-CN" sz="2400" b="1"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项目组成员介绍 </a:t>
            </a:r>
            <a:endParaRPr lang="zh-CN" altLang="en-US" dirty="0"/>
          </a:p>
        </p:txBody>
      </p:sp>
      <p:graphicFrame>
        <p:nvGraphicFramePr>
          <p:cNvPr id="10" name="表格 9"/>
          <p:cNvGraphicFramePr>
            <a:graphicFrameLocks noGrp="1"/>
          </p:cNvGraphicFramePr>
          <p:nvPr/>
        </p:nvGraphicFramePr>
        <p:xfrm>
          <a:off x="1009651" y="1732917"/>
          <a:ext cx="9136017" cy="4252237"/>
        </p:xfrm>
        <a:graphic>
          <a:graphicData uri="http://schemas.openxmlformats.org/drawingml/2006/table">
            <a:tbl>
              <a:tblPr firstRow="1" bandRow="1">
                <a:tableStyleId>{5C22544A-7EE6-4342-B048-85BDC9FD1C3A}</a:tableStyleId>
              </a:tblPr>
              <a:tblGrid>
                <a:gridCol w="1610604"/>
                <a:gridCol w="1452283"/>
                <a:gridCol w="1644383"/>
                <a:gridCol w="2008656"/>
                <a:gridCol w="2420091"/>
              </a:tblGrid>
              <a:tr h="481028">
                <a:tc>
                  <a:txBody>
                    <a:bodyPr/>
                    <a:lstStyle/>
                    <a:p>
                      <a:pPr algn="ctr"/>
                      <a:r>
                        <a:rPr lang="zh-CN" altLang="en-US"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预计研发周期</a:t>
                      </a:r>
                      <a:endParaRPr lang="zh-CN" altLang="en-US"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solidFill>
                      <a:schemeClr val="accent5">
                        <a:lumMod val="40000"/>
                        <a:lumOff val="60000"/>
                      </a:schemeClr>
                    </a:solidFill>
                  </a:tcPr>
                </a:tc>
                <a:tc gridSpan="4">
                  <a:txBody>
                    <a:bodyPr/>
                    <a:lstStyle/>
                    <a:p>
                      <a:pPr algn="ctr"/>
                      <a:r>
                        <a:rPr lang="en-US" altLang="zh-CN"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年 （</a:t>
                      </a:r>
                      <a:r>
                        <a:rPr lang="en-US" altLang="zh-CN"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2025/1</a:t>
                      </a:r>
                      <a:r>
                        <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 – 2026/1</a:t>
                      </a:r>
                      <a:r>
                        <a:rPr lang="zh-CN" altLang="en-US"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hMerge="1">
                  <a:tcPr>
                    <a:solidFill>
                      <a:schemeClr val="accent1">
                        <a:lumMod val="20000"/>
                        <a:lumOff val="80000"/>
                      </a:schemeClr>
                    </a:solidFill>
                  </a:tcPr>
                </a:tc>
                <a:tc hMerge="1">
                  <a:tcPr/>
                </a:tc>
                <a:tc hMerge="1">
                  <a:tcPr>
                    <a:solidFill>
                      <a:schemeClr val="accent1">
                        <a:lumMod val="20000"/>
                        <a:lumOff val="80000"/>
                      </a:schemeClr>
                    </a:solidFill>
                  </a:tcPr>
                </a:tc>
              </a:tr>
              <a:tr h="570809">
                <a:tc rowSpan="6">
                  <a:txBody>
                    <a:bodyPr/>
                    <a:lstStyle/>
                    <a:p>
                      <a:pPr algn="ctr">
                        <a:buNone/>
                      </a:pPr>
                      <a:r>
                        <a:rPr lang="zh-CN" altLang="en-US"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学校投入</a:t>
                      </a:r>
                      <a:endParaRPr lang="en-US" altLang="zh-CN"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5">
                        <a:lumMod val="40000"/>
                        <a:lumOff val="60000"/>
                      </a:schemeClr>
                    </a:solidFill>
                  </a:tcPr>
                </a:tc>
                <a:tc>
                  <a:txBody>
                    <a:bodyPr/>
                    <a:lstStyle/>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指导老师</a:t>
                      </a:r>
                      <a:endPar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gridSpan="3">
                  <a:txBody>
                    <a:bodyPr/>
                    <a:lstStyle/>
                    <a:p>
                      <a:pPr algn="ctr">
                        <a:buNone/>
                      </a:pPr>
                      <a:r>
                        <a:rPr lang="zh-CN" altLang="en-US" sz="1800"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韩国军</a:t>
                      </a:r>
                      <a:r>
                        <a:rPr lang="en-US" altLang="zh-CN" sz="1800"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1800"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教授</a:t>
                      </a:r>
                      <a:r>
                        <a:rPr lang="en-US" altLang="zh-CN" sz="1800"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endParaRPr lang="en-US" altLang="zh-CN" sz="1800"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txBody>
                  <a:tcPr anchor="ctr">
                    <a:solidFill>
                      <a:schemeClr val="accent1">
                        <a:lumMod val="20000"/>
                        <a:lumOff val="80000"/>
                      </a:schemeClr>
                    </a:solidFill>
                  </a:tcPr>
                </a:tc>
                <a:tc hMerge="1">
                  <a:tcPr/>
                </a:tc>
                <a:tc hMerge="1">
                  <a:tcPr anchor="ctr">
                    <a:solidFill>
                      <a:schemeClr val="accent1">
                        <a:lumMod val="20000"/>
                        <a:lumOff val="80000"/>
                      </a:schemeClr>
                    </a:solidFill>
                  </a:tcPr>
                </a:tc>
              </a:tr>
              <a:tr h="570809">
                <a:tc vMerge="1">
                  <a:tcPr anchor="ctr">
                    <a:solidFill>
                      <a:schemeClr val="accent5">
                        <a:lumMod val="40000"/>
                        <a:lumOff val="60000"/>
                      </a:schemeClr>
                    </a:solidFill>
                  </a:tcPr>
                </a:tc>
                <a:tc>
                  <a:txBody>
                    <a:bodyPr/>
                    <a:lstStyle/>
                    <a:p>
                      <a:pPr algn="ctr"/>
                      <a:r>
                        <a:rPr lang="zh-CN" altLang="en-US"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负责人 </a:t>
                      </a:r>
                      <a:endPar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海勤达</a:t>
                      </a:r>
                      <a:r>
                        <a:rPr lang="en-US" altLang="zh-CN"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endParaRPr lang="en-US" altLang="zh-CN"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algn="ctr">
                        <a:buNone/>
                      </a:pP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（博士二年级）</a:t>
                      </a:r>
                      <a:endParaRPr lang="zh-CN" altLang="en-US" sz="1800"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txBody>
                  <a:tcPr anchor="ctr">
                    <a:solidFill>
                      <a:schemeClr val="accent1">
                        <a:lumMod val="20000"/>
                        <a:lumOff val="80000"/>
                      </a:schemeClr>
                    </a:solidFill>
                  </a:tcPr>
                </a:tc>
                <a:tc>
                  <a:txBody>
                    <a:bodyPr/>
                    <a:lstStyle/>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分布式存储</a:t>
                      </a:r>
                      <a:endPar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新加入</a:t>
                      </a:r>
                      <a:endPar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r>
              <a:tr h="570809">
                <a:tc vMerge="1">
                  <a:tcPr>
                    <a:solidFill>
                      <a:schemeClr val="accent5">
                        <a:lumMod val="40000"/>
                        <a:lumOff val="60000"/>
                      </a:schemeClr>
                    </a:solidFill>
                  </a:tcPr>
                </a:tc>
                <a:tc>
                  <a:txBody>
                    <a:bodyPr/>
                    <a:lstStyle/>
                    <a:p>
                      <a:pPr algn="ctr">
                        <a:buNone/>
                      </a:pP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组员 </a:t>
                      </a:r>
                      <a:endPar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陈泽豪</a:t>
                      </a:r>
                      <a:endParaRPr lang="en-US" altLang="zh-CN"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algn="ctr">
                        <a:buNone/>
                      </a:pP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（硕士二年级）</a:t>
                      </a:r>
                      <a:endParaRPr lang="zh-CN" altLang="en-US" sz="1800"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txBody>
                  <a:tcPr anchor="ctr">
                    <a:solidFill>
                      <a:schemeClr val="accent1">
                        <a:lumMod val="20000"/>
                        <a:lumOff val="80000"/>
                      </a:schemeClr>
                    </a:solidFill>
                  </a:tcPr>
                </a:tc>
                <a:tc>
                  <a:txBody>
                    <a:bodyPr/>
                    <a:lstStyle/>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闪存测试</a:t>
                      </a:r>
                      <a:endPar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en-US" altLang="zh-CN"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RRV</a:t>
                      </a: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优化项目组成员</a:t>
                      </a:r>
                      <a:endPar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r>
              <a:tr h="570809">
                <a:tc vMerge="1">
                  <a:tcPr>
                    <a:solidFill>
                      <a:schemeClr val="accent5">
                        <a:lumMod val="40000"/>
                        <a:lumOff val="60000"/>
                      </a:schemeClr>
                    </a:solidFill>
                  </a:tcPr>
                </a:tc>
                <a:tc>
                  <a:txBody>
                    <a:bodyPr/>
                    <a:lstStyle/>
                    <a:p>
                      <a:pPr algn="ctr">
                        <a:buNone/>
                      </a:pP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组员 </a:t>
                      </a:r>
                      <a:endPar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陈彦汛</a:t>
                      </a:r>
                      <a:endParaRPr lang="en-US" altLang="zh-CN"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algn="ctr">
                        <a:buNone/>
                      </a:pP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（硕士二年级）</a:t>
                      </a:r>
                      <a:endParaRPr lang="zh-CN" altLang="en-US" sz="1800"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txBody>
                  <a:tcPr anchor="ctr">
                    <a:solidFill>
                      <a:schemeClr val="accent1">
                        <a:lumMod val="20000"/>
                        <a:lumOff val="80000"/>
                      </a:schemeClr>
                    </a:solidFill>
                  </a:tcPr>
                </a:tc>
                <a:tc>
                  <a:txBody>
                    <a:bodyPr/>
                    <a:lstStyle/>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闪存测试</a:t>
                      </a:r>
                      <a:endPar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en-US" altLang="zh-CN"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RRV</a:t>
                      </a: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优化项目组成员</a:t>
                      </a:r>
                      <a:endPar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r>
              <a:tr h="570809">
                <a:tc vMerge="1">
                  <a:tcPr>
                    <a:solidFill>
                      <a:schemeClr val="accent5">
                        <a:lumMod val="40000"/>
                        <a:lumOff val="60000"/>
                      </a:schemeClr>
                    </a:solidFill>
                  </a:tcPr>
                </a:tc>
                <a:tc>
                  <a:txBody>
                    <a:bodyPr/>
                    <a:lstStyle/>
                    <a:p>
                      <a:pPr algn="ctr">
                        <a:buNone/>
                      </a:pP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组员 </a:t>
                      </a:r>
                      <a:endPar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金怡璋</a:t>
                      </a:r>
                      <a:endParaRPr lang="en-US" altLang="zh-CN"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algn="ctr">
                        <a:buNone/>
                      </a:pPr>
                      <a:r>
                        <a:rPr lang="zh-CN" altLang="en-US" sz="18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（硕士二年级）</a:t>
                      </a:r>
                      <a:endPar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分布式存储</a:t>
                      </a:r>
                      <a:endPar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新加入</a:t>
                      </a:r>
                      <a:endPar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r>
              <a:tr h="570809">
                <a:tc vMerge="1">
                  <a:tcPr>
                    <a:solidFill>
                      <a:schemeClr val="accent5">
                        <a:lumMod val="40000"/>
                        <a:lumOff val="60000"/>
                      </a:schemeClr>
                    </a:solidFill>
                  </a:tcPr>
                </a:tc>
                <a:tc>
                  <a:txBody>
                    <a:bodyPr/>
                    <a:lstStyle/>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组员</a:t>
                      </a:r>
                      <a:endPar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马明天</a:t>
                      </a:r>
                      <a:endParaRPr lang="en-US" altLang="zh-CN"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（硕士一年级）</a:t>
                      </a:r>
                      <a:endPar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闪存测试</a:t>
                      </a:r>
                      <a:endPar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c>
                  <a:txBody>
                    <a:bodyPr/>
                    <a:lstStyle/>
                    <a:p>
                      <a:pPr algn="ctr">
                        <a:buNone/>
                      </a:pPr>
                      <a:r>
                        <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新加入</a:t>
                      </a:r>
                      <a:endParaRPr lang="zh-CN" altLang="en-US" b="0" baseline="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solidFill>
                      <a:schemeClr val="accent1">
                        <a:lumMod val="20000"/>
                        <a:lumOff val="80000"/>
                      </a:schemeClr>
                    </a:solidFill>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论文分享和讨论</a:t>
            </a:r>
            <a:r>
              <a:rPr lang="zh-CN" altLang="en-US" dirty="0"/>
              <a:t> </a:t>
            </a:r>
            <a:endParaRPr lang="zh-CN" altLang="en-US" dirty="0"/>
          </a:p>
        </p:txBody>
      </p:sp>
      <p:graphicFrame>
        <p:nvGraphicFramePr>
          <p:cNvPr id="9" name="表格 8"/>
          <p:cNvGraphicFramePr/>
          <p:nvPr/>
        </p:nvGraphicFramePr>
        <p:xfrm>
          <a:off x="342900" y="1256383"/>
          <a:ext cx="11473815" cy="5181600"/>
        </p:xfrm>
        <a:graphic>
          <a:graphicData uri="http://schemas.openxmlformats.org/drawingml/2006/table">
            <a:tbl>
              <a:tblPr firstRow="1" bandRow="1">
                <a:tableStyleId>{5C22544A-7EE6-4342-B048-85BDC9FD1C3A}</a:tableStyleId>
              </a:tblPr>
              <a:tblGrid>
                <a:gridCol w="3572510"/>
                <a:gridCol w="1917700"/>
                <a:gridCol w="3719195"/>
                <a:gridCol w="1070610"/>
                <a:gridCol w="1193800"/>
              </a:tblGrid>
              <a:tr h="381000">
                <a:tc>
                  <a:txBody>
                    <a:bodyPr/>
                    <a:lstStyle/>
                    <a:p>
                      <a:pPr algn="ctr">
                        <a:buNone/>
                      </a:pPr>
                      <a:r>
                        <a:rPr lang="zh-CN" altLang="en-US" sz="1600" dirty="0">
                          <a:latin typeface="Times New Roman" panose="02020603050405020304" pitchFamily="18" charset="0"/>
                        </a:rPr>
                        <a:t>论文</a:t>
                      </a:r>
                      <a:endParaRPr lang="zh-CN" altLang="en-US" sz="1600" dirty="0">
                        <a:latin typeface="Times New Roman" panose="02020603050405020304" pitchFamily="18" charset="0"/>
                      </a:endParaRPr>
                    </a:p>
                  </a:txBody>
                  <a:tcPr anchor="ctr"/>
                </a:tc>
                <a:tc>
                  <a:txBody>
                    <a:bodyPr/>
                    <a:lstStyle/>
                    <a:p>
                      <a:pPr algn="ctr">
                        <a:buNone/>
                      </a:pPr>
                      <a:r>
                        <a:rPr lang="zh-CN" altLang="en-US" sz="1600">
                          <a:latin typeface="Times New Roman" panose="02020603050405020304" pitchFamily="18" charset="0"/>
                        </a:rPr>
                        <a:t>一作及单位</a:t>
                      </a:r>
                      <a:endParaRPr lang="zh-CN" altLang="en-US" sz="1600">
                        <a:latin typeface="Times New Roman" panose="02020603050405020304" pitchFamily="18" charset="0"/>
                      </a:endParaRPr>
                    </a:p>
                  </a:txBody>
                  <a:tcPr anchor="ctr"/>
                </a:tc>
                <a:tc>
                  <a:txBody>
                    <a:bodyPr/>
                    <a:lstStyle/>
                    <a:p>
                      <a:pPr algn="ctr">
                        <a:buNone/>
                      </a:pPr>
                      <a:r>
                        <a:rPr lang="zh-CN" altLang="en-US" sz="1600">
                          <a:latin typeface="Times New Roman" panose="02020603050405020304" pitchFamily="18" charset="0"/>
                          <a:cs typeface="Times New Roman" panose="02020603050405020304" pitchFamily="18" charset="0"/>
                        </a:rPr>
                        <a:t>期刊</a:t>
                      </a:r>
                      <a:r>
                        <a:rPr lang="en-US" altLang="zh-CN" sz="1600">
                          <a:latin typeface="Times New Roman" panose="02020603050405020304" pitchFamily="18" charset="0"/>
                          <a:cs typeface="Times New Roman" panose="02020603050405020304" pitchFamily="18" charset="0"/>
                        </a:rPr>
                        <a:t>/</a:t>
                      </a:r>
                      <a:r>
                        <a:rPr lang="zh-CN" altLang="en-US" sz="1600">
                          <a:latin typeface="Times New Roman" panose="02020603050405020304" pitchFamily="18" charset="0"/>
                          <a:cs typeface="Times New Roman" panose="02020603050405020304" pitchFamily="18" charset="0"/>
                        </a:rPr>
                        <a:t>会议</a:t>
                      </a:r>
                      <a:endParaRPr lang="zh-CN" altLang="en-US" sz="1600">
                        <a:latin typeface="Times New Roman" panose="02020603050405020304" pitchFamily="18" charset="0"/>
                        <a:cs typeface="Times New Roman" panose="02020603050405020304" pitchFamily="18" charset="0"/>
                      </a:endParaRPr>
                    </a:p>
                  </a:txBody>
                  <a:tcPr anchor="ctr"/>
                </a:tc>
                <a:tc>
                  <a:txBody>
                    <a:bodyPr/>
                    <a:lstStyle/>
                    <a:p>
                      <a:pPr algn="ctr">
                        <a:buNone/>
                      </a:pPr>
                      <a:r>
                        <a:rPr lang="zh-CN" altLang="en-US" sz="1600">
                          <a:latin typeface="Times New Roman" panose="02020603050405020304" pitchFamily="18" charset="0"/>
                        </a:rPr>
                        <a:t>发表</a:t>
                      </a:r>
                      <a:endParaRPr lang="zh-CN" altLang="en-US" sz="1600">
                        <a:latin typeface="Times New Roman" panose="02020603050405020304" pitchFamily="18" charset="0"/>
                      </a:endParaRPr>
                    </a:p>
                    <a:p>
                      <a:pPr algn="ctr">
                        <a:buNone/>
                      </a:pPr>
                      <a:r>
                        <a:rPr lang="zh-CN" altLang="en-US" sz="1600">
                          <a:latin typeface="Times New Roman" panose="02020603050405020304" pitchFamily="18" charset="0"/>
                        </a:rPr>
                        <a:t>时间</a:t>
                      </a:r>
                      <a:endParaRPr lang="zh-CN" altLang="en-US" sz="1600">
                        <a:latin typeface="Times New Roman" panose="02020603050405020304" pitchFamily="18" charset="0"/>
                      </a:endParaRPr>
                    </a:p>
                  </a:txBody>
                  <a:tcPr anchor="ctr"/>
                </a:tc>
                <a:tc>
                  <a:txBody>
                    <a:bodyPr/>
                    <a:lstStyle/>
                    <a:p>
                      <a:pPr algn="ctr">
                        <a:buNone/>
                      </a:pPr>
                      <a:r>
                        <a:rPr lang="zh-CN" altLang="en-US" sz="1600">
                          <a:latin typeface="Times New Roman" panose="02020603050405020304" pitchFamily="18" charset="0"/>
                        </a:rPr>
                        <a:t>阅读</a:t>
                      </a:r>
                      <a:endParaRPr lang="zh-CN" altLang="en-US" sz="1600">
                        <a:latin typeface="Times New Roman" panose="02020603050405020304" pitchFamily="18" charset="0"/>
                      </a:endParaRPr>
                    </a:p>
                    <a:p>
                      <a:pPr algn="ctr">
                        <a:buNone/>
                      </a:pPr>
                      <a:r>
                        <a:rPr lang="zh-CN" altLang="en-US" sz="1600">
                          <a:latin typeface="Times New Roman" panose="02020603050405020304" pitchFamily="18" charset="0"/>
                        </a:rPr>
                        <a:t>分享人</a:t>
                      </a:r>
                      <a:endParaRPr lang="zh-CN" altLang="en-US" sz="1600">
                        <a:latin typeface="Times New Roman" panose="02020603050405020304" pitchFamily="18" charset="0"/>
                      </a:endParaRPr>
                    </a:p>
                  </a:txBody>
                  <a:tcPr anchor="ctr"/>
                </a:tc>
              </a:tr>
              <a:tr h="381000">
                <a:tc>
                  <a:txBody>
                    <a:bodyPr/>
                    <a:lstStyle/>
                    <a:p>
                      <a:pPr algn="just">
                        <a:buNone/>
                      </a:pPr>
                      <a:r>
                        <a:rPr lang="en-US" altLang="zh-CN" sz="1600" dirty="0">
                          <a:latin typeface="Times New Roman" panose="02020603050405020304" pitchFamily="18" charset="0"/>
                          <a:cs typeface="Times New Roman" panose="02020603050405020304" pitchFamily="18" charset="0"/>
                        </a:rPr>
                        <a:t>A Proactive Failure Tolerant Mechanism for SSDs Storage Systems based on Unsupervised Learning</a:t>
                      </a:r>
                      <a:endParaRPr lang="en-US" altLang="zh-CN" sz="1600" b="1" dirty="0">
                        <a:latin typeface="Times New Roman" panose="02020603050405020304" pitchFamily="18" charset="0"/>
                        <a:cs typeface="Times New Roman" panose="02020603050405020304" pitchFamily="18" charset="0"/>
                      </a:endParaRPr>
                    </a:p>
                  </a:txBody>
                  <a:tcPr/>
                </a:tc>
                <a:tc>
                  <a:txBody>
                    <a:bodyPr/>
                    <a:lstStyle/>
                    <a:p>
                      <a:pPr algn="ctr">
                        <a:buNone/>
                      </a:pPr>
                      <a:r>
                        <a:rPr lang="en-US" altLang="zh-CN" sz="1600" dirty="0" err="1">
                          <a:latin typeface="Times New Roman" panose="02020603050405020304" pitchFamily="18" charset="0"/>
                          <a:cs typeface="Times New Roman" panose="02020603050405020304" pitchFamily="18" charset="0"/>
                        </a:rPr>
                        <a:t>Hao</a:t>
                      </a:r>
                      <a:r>
                        <a:rPr lang="en-US" altLang="zh-CN" sz="1600" dirty="0">
                          <a:latin typeface="Times New Roman" panose="02020603050405020304" pitchFamily="18" charset="0"/>
                          <a:cs typeface="Times New Roman" panose="02020603050405020304" pitchFamily="18" charset="0"/>
                        </a:rPr>
                        <a:t> Zhou</a:t>
                      </a:r>
                      <a:endParaRPr lang="en-US" altLang="zh-CN" sz="1600" dirty="0">
                        <a:latin typeface="Times New Roman" panose="02020603050405020304" pitchFamily="18" charset="0"/>
                        <a:cs typeface="Times New Roman" panose="02020603050405020304" pitchFamily="18" charset="0"/>
                      </a:endParaRPr>
                    </a:p>
                    <a:p>
                      <a:pPr algn="ctr">
                        <a:buNone/>
                      </a:pPr>
                      <a:r>
                        <a:rPr lang="zh-CN" altLang="en-US" sz="1600" dirty="0">
                          <a:latin typeface="Times New Roman" panose="02020603050405020304" pitchFamily="18" charset="0"/>
                          <a:cs typeface="Times New Roman" panose="02020603050405020304" pitchFamily="18" charset="0"/>
                        </a:rPr>
                        <a:t>（南开大学）</a:t>
                      </a:r>
                      <a:endParaRPr lang="zh-CN" altLang="en-US" sz="1600" dirty="0">
                        <a:latin typeface="Times New Roman" panose="02020603050405020304" pitchFamily="18" charset="0"/>
                        <a:cs typeface="Times New Roman" panose="02020603050405020304" pitchFamily="18" charset="0"/>
                      </a:endParaRPr>
                    </a:p>
                  </a:txBody>
                  <a:tcPr anchor="ctr"/>
                </a:tc>
                <a:tc>
                  <a:txBody>
                    <a:bodyPr/>
                    <a:lstStyle/>
                    <a:p>
                      <a:pPr algn="ctr">
                        <a:buNone/>
                      </a:pPr>
                      <a:r>
                        <a:rPr lang="en-US" altLang="zh-CN" sz="1600" dirty="0">
                          <a:latin typeface="Times New Roman" panose="02020603050405020304" pitchFamily="18" charset="0"/>
                          <a:cs typeface="Times New Roman" panose="02020603050405020304" pitchFamily="18" charset="0"/>
                        </a:rPr>
                        <a:t>29th International Symposium on Quality of Service</a:t>
                      </a:r>
                      <a:endParaRPr lang="en-US" altLang="zh-CN" sz="1600" dirty="0">
                        <a:latin typeface="Times New Roman" panose="02020603050405020304" pitchFamily="18" charset="0"/>
                        <a:cs typeface="Times New Roman" panose="02020603050405020304" pitchFamily="18" charset="0"/>
                      </a:endParaRPr>
                    </a:p>
                  </a:txBody>
                  <a:tcPr anchor="ctr"/>
                </a:tc>
                <a:tc>
                  <a:txBody>
                    <a:bodyPr/>
                    <a:lstStyle/>
                    <a:p>
                      <a:pPr algn="ctr">
                        <a:buNone/>
                      </a:pPr>
                      <a:r>
                        <a:rPr lang="en-US" altLang="zh-CN" sz="1600" dirty="0">
                          <a:latin typeface="Times New Roman" panose="02020603050405020304" pitchFamily="18" charset="0"/>
                          <a:cs typeface="Times New Roman" panose="02020603050405020304" pitchFamily="18" charset="0"/>
                        </a:rPr>
                        <a:t>2021</a:t>
                      </a:r>
                      <a:endParaRPr lang="en-US" altLang="zh-CN" sz="1600" dirty="0">
                        <a:latin typeface="Times New Roman" panose="02020603050405020304" pitchFamily="18" charset="0"/>
                        <a:cs typeface="Times New Roman" panose="02020603050405020304" pitchFamily="18" charset="0"/>
                      </a:endParaRPr>
                    </a:p>
                  </a:txBody>
                  <a:tcPr anchor="ctr"/>
                </a:tc>
                <a:tc>
                  <a:txBody>
                    <a:bodyPr/>
                    <a:lstStyle/>
                    <a:p>
                      <a:pPr algn="ctr">
                        <a:buNone/>
                      </a:pPr>
                      <a:r>
                        <a:rPr lang="zh-CN" altLang="en-US" sz="1600" dirty="0">
                          <a:latin typeface="Times New Roman" panose="02020603050405020304" pitchFamily="18" charset="0"/>
                        </a:rPr>
                        <a:t>海勤达</a:t>
                      </a:r>
                      <a:endParaRPr lang="zh-CN" altLang="en-US" sz="1600" dirty="0">
                        <a:latin typeface="Times New Roman" panose="02020603050405020304" pitchFamily="18" charset="0"/>
                      </a:endParaRPr>
                    </a:p>
                  </a:txBody>
                  <a:tcPr anchor="ctr"/>
                </a:tc>
              </a:tr>
              <a:tr h="381000">
                <a:tc>
                  <a:txBody>
                    <a:bodyPr/>
                    <a:lstStyle/>
                    <a:p>
                      <a:r>
                        <a:rPr lang="en-US" altLang="zh-CN" sz="1600" kern="1200" dirty="0">
                          <a:solidFill>
                            <a:schemeClr val="dk1"/>
                          </a:solidFill>
                          <a:latin typeface="Times New Roman" panose="02020603050405020304" pitchFamily="18" charset="0"/>
                          <a:ea typeface="+mn-ea"/>
                          <a:cs typeface="Times New Roman" panose="02020603050405020304" pitchFamily="18" charset="0"/>
                        </a:rPr>
                        <a:t>Improving 3D NAND Flash Memory Lifetime by Tolerating Early Retention Loss and Process Variation</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ctr"/>
                      <a:r>
                        <a:rPr lang="en-US" altLang="zh-CN" sz="1600" kern="1200" dirty="0">
                          <a:solidFill>
                            <a:schemeClr val="dk1"/>
                          </a:solidFill>
                          <a:latin typeface="Times New Roman" panose="02020603050405020304" pitchFamily="18" charset="0"/>
                          <a:ea typeface="+mn-ea"/>
                          <a:cs typeface="Times New Roman" panose="02020603050405020304" pitchFamily="18" charset="0"/>
                        </a:rPr>
                        <a:t>Yixin Luo</a:t>
                      </a:r>
                      <a:br>
                        <a:rPr lang="en-US" altLang="zh-CN" sz="1600" kern="1200" dirty="0">
                          <a:solidFill>
                            <a:schemeClr val="dk1"/>
                          </a:solidFill>
                          <a:latin typeface="Times New Roman" panose="02020603050405020304" pitchFamily="18" charset="0"/>
                          <a:ea typeface="+mn-ea"/>
                          <a:cs typeface="Times New Roman" panose="02020603050405020304" pitchFamily="18" charset="0"/>
                        </a:rPr>
                      </a:br>
                      <a:r>
                        <a:rPr lang="zh-CN" altLang="en-US" sz="1600" kern="1200" dirty="0">
                          <a:solidFill>
                            <a:schemeClr val="dk1"/>
                          </a:solidFill>
                          <a:latin typeface="Times New Roman" panose="02020603050405020304" pitchFamily="18" charset="0"/>
                          <a:ea typeface="+mn-ea"/>
                          <a:cs typeface="Times New Roman" panose="02020603050405020304" pitchFamily="18" charset="0"/>
                        </a:rPr>
                        <a:t>（</a:t>
                      </a:r>
                      <a:r>
                        <a:rPr lang="en-US" altLang="zh-CN" sz="1600" kern="1200" dirty="0">
                          <a:solidFill>
                            <a:schemeClr val="dk1"/>
                          </a:solidFill>
                          <a:latin typeface="Times New Roman" panose="02020603050405020304" pitchFamily="18" charset="0"/>
                          <a:ea typeface="+mn-ea"/>
                          <a:cs typeface="Times New Roman" panose="02020603050405020304" pitchFamily="18" charset="0"/>
                        </a:rPr>
                        <a:t>Carnegie Mellon University</a:t>
                      </a:r>
                      <a:r>
                        <a:rPr lang="zh-CN" altLang="en-US" sz="1600" kern="1200" dirty="0">
                          <a:solidFill>
                            <a:schemeClr val="dk1"/>
                          </a:solidFill>
                          <a:latin typeface="Times New Roman" panose="02020603050405020304" pitchFamily="18" charset="0"/>
                          <a:ea typeface="+mn-ea"/>
                          <a:cs typeface="Times New Roman" panose="02020603050405020304" pitchFamily="18" charset="0"/>
                        </a:rPr>
                        <a:t>）</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r>
                        <a:rPr lang="en-US" altLang="zh-CN" sz="1600" kern="1200" dirty="0">
                          <a:solidFill>
                            <a:schemeClr val="dk1"/>
                          </a:solidFill>
                          <a:latin typeface="Times New Roman" panose="02020603050405020304" pitchFamily="18" charset="0"/>
                          <a:ea typeface="+mn-ea"/>
                          <a:cs typeface="Times New Roman" panose="02020603050405020304" pitchFamily="18" charset="0"/>
                        </a:rPr>
                        <a:t>Proceedings of the ACM on Measurement and Analysis of Computing Systems, Volume 2, Issue 3</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r>
                        <a:rPr lang="en-US" altLang="zh-CN" sz="1600" kern="1200" dirty="0">
                          <a:solidFill>
                            <a:schemeClr val="dk1"/>
                          </a:solidFill>
                          <a:latin typeface="Times New Roman" panose="02020603050405020304" pitchFamily="18" charset="0"/>
                          <a:ea typeface="+mn-ea"/>
                          <a:cs typeface="Times New Roman" panose="02020603050405020304" pitchFamily="18" charset="0"/>
                        </a:rPr>
                        <a:t>2018</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buNone/>
                      </a:pPr>
                      <a:r>
                        <a:rPr lang="zh-CN" altLang="en-US" sz="1600" dirty="0">
                          <a:latin typeface="Times New Roman" panose="02020603050405020304" pitchFamily="18" charset="0"/>
                        </a:rPr>
                        <a:t>陈泽豪</a:t>
                      </a:r>
                      <a:endParaRPr lang="zh-CN" altLang="en-US" sz="1600" dirty="0">
                        <a:latin typeface="Times New Roman" panose="02020603050405020304" pitchFamily="18" charset="0"/>
                      </a:endParaRPr>
                    </a:p>
                  </a:txBody>
                  <a:tcPr anchor="ctr"/>
                </a:tc>
              </a:tr>
              <a:tr h="381000">
                <a:tc>
                  <a:txBody>
                    <a:bodyPr/>
                    <a:lstStyle/>
                    <a:p>
                      <a:pPr algn="just"/>
                      <a:r>
                        <a:rPr lang="en-US" altLang="zh-CN" sz="1600" kern="1200" dirty="0">
                          <a:solidFill>
                            <a:schemeClr val="dk1"/>
                          </a:solidFill>
                          <a:latin typeface="Times New Roman" panose="02020603050405020304" pitchFamily="18" charset="0"/>
                          <a:ea typeface="+mn-ea"/>
                          <a:cs typeface="Times New Roman" panose="02020603050405020304" pitchFamily="18" charset="0"/>
                        </a:rPr>
                        <a:t>Health-Binning: Maximizing the Performance and the Endurance of Consumer-Level NAND Flash</a:t>
                      </a:r>
                      <a:endParaRPr lang="en-US" altLang="zh-CN" sz="1600" kern="120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ctr"/>
                      <a:r>
                        <a:rPr lang="en-US" altLang="zh-CN" sz="1600" kern="1200" dirty="0">
                          <a:solidFill>
                            <a:schemeClr val="dk1"/>
                          </a:solidFill>
                          <a:latin typeface="Times New Roman" panose="02020603050405020304" pitchFamily="18" charset="0"/>
                          <a:ea typeface="+mn-ea"/>
                          <a:cs typeface="Times New Roman" panose="02020603050405020304" pitchFamily="18" charset="0"/>
                        </a:rPr>
                        <a:t>Roman A. Pletka</a:t>
                      </a:r>
                      <a:endParaRPr lang="en-US" altLang="zh-CN" sz="1600" kern="1200" dirty="0">
                        <a:solidFill>
                          <a:schemeClr val="dk1"/>
                        </a:solidFill>
                        <a:latin typeface="Times New Roman" panose="02020603050405020304" pitchFamily="18" charset="0"/>
                        <a:ea typeface="+mn-ea"/>
                        <a:cs typeface="Times New Roman" panose="02020603050405020304" pitchFamily="18" charset="0"/>
                      </a:endParaRPr>
                    </a:p>
                    <a:p>
                      <a:pPr algn="ctr"/>
                      <a:r>
                        <a:rPr lang="zh-CN" altLang="en-US" sz="1600" kern="1200" dirty="0">
                          <a:solidFill>
                            <a:schemeClr val="dk1"/>
                          </a:solidFill>
                          <a:latin typeface="Times New Roman" panose="02020603050405020304" pitchFamily="18" charset="0"/>
                          <a:ea typeface="+mn-ea"/>
                          <a:cs typeface="Times New Roman" panose="02020603050405020304" pitchFamily="18" charset="0"/>
                        </a:rPr>
                        <a:t>（</a:t>
                      </a:r>
                      <a:r>
                        <a:rPr lang="en-US" altLang="zh-CN" sz="1600" kern="1200" dirty="0">
                          <a:solidFill>
                            <a:schemeClr val="dk1"/>
                          </a:solidFill>
                          <a:latin typeface="Times New Roman" panose="02020603050405020304" pitchFamily="18" charset="0"/>
                          <a:ea typeface="+mn-ea"/>
                          <a:cs typeface="Times New Roman" panose="02020603050405020304" pitchFamily="18" charset="0"/>
                        </a:rPr>
                        <a:t>IBM Research – IBM Zurich Research Laboratory</a:t>
                      </a:r>
                      <a:r>
                        <a:rPr lang="zh-CN" altLang="en-US" sz="1600" kern="1200" dirty="0">
                          <a:solidFill>
                            <a:schemeClr val="dk1"/>
                          </a:solidFill>
                          <a:latin typeface="Times New Roman" panose="02020603050405020304" pitchFamily="18" charset="0"/>
                          <a:ea typeface="+mn-ea"/>
                          <a:cs typeface="Times New Roman" panose="02020603050405020304" pitchFamily="18" charset="0"/>
                        </a:rPr>
                        <a:t>）</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600" kern="1200" dirty="0">
                          <a:solidFill>
                            <a:schemeClr val="dk1"/>
                          </a:solidFill>
                          <a:latin typeface="Times New Roman" panose="02020603050405020304" pitchFamily="18" charset="0"/>
                          <a:ea typeface="+mn-ea"/>
                          <a:cs typeface="Times New Roman" panose="02020603050405020304" pitchFamily="18" charset="0"/>
                        </a:rPr>
                        <a:t>9th ACM International on Systems and Storage Conference</a:t>
                      </a:r>
                      <a:endParaRPr lang="en-US" altLang="zh-CN" sz="1600" kern="1200" dirty="0">
                        <a:solidFill>
                          <a:schemeClr val="dk1"/>
                        </a:solidFill>
                        <a:latin typeface="Times New Roman" panose="02020603050405020304" pitchFamily="18" charset="0"/>
                        <a:ea typeface="+mn-ea"/>
                        <a:cs typeface="Times New Roman" panose="02020603050405020304" pitchFamily="18" charset="0"/>
                      </a:endParaRPr>
                    </a:p>
                    <a:p>
                      <a:pPr algn="ct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r>
                        <a:rPr lang="en-US" altLang="zh-CN" sz="1600" kern="1200" dirty="0">
                          <a:solidFill>
                            <a:schemeClr val="dk1"/>
                          </a:solidFill>
                          <a:latin typeface="Times New Roman" panose="02020603050405020304" pitchFamily="18" charset="0"/>
                          <a:ea typeface="+mn-ea"/>
                          <a:cs typeface="Times New Roman" panose="02020603050405020304" pitchFamily="18" charset="0"/>
                        </a:rPr>
                        <a:t>2016</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buNone/>
                      </a:pPr>
                      <a:r>
                        <a:rPr lang="zh-CN" altLang="en-US" sz="1600" dirty="0">
                          <a:latin typeface="Times New Roman" panose="02020603050405020304" pitchFamily="18" charset="0"/>
                        </a:rPr>
                        <a:t>陈彦讯</a:t>
                      </a:r>
                      <a:endParaRPr lang="zh-CN" altLang="en-US" sz="1600" dirty="0">
                        <a:latin typeface="Times New Roman" panose="02020603050405020304" pitchFamily="18" charset="0"/>
                      </a:endParaRPr>
                    </a:p>
                  </a:txBody>
                  <a:tcPr anchor="ctr"/>
                </a:tc>
              </a:tr>
              <a:tr h="381000">
                <a:tc>
                  <a:txBody>
                    <a:bodyPr/>
                    <a:lstStyle/>
                    <a:p>
                      <a:r>
                        <a:rPr lang="en-US" altLang="zh-CN" sz="1600" kern="1200" dirty="0">
                          <a:solidFill>
                            <a:schemeClr val="dk1"/>
                          </a:solidFill>
                          <a:latin typeface="Times New Roman" panose="02020603050405020304" pitchFamily="18" charset="0"/>
                          <a:ea typeface="+mn-ea"/>
                          <a:cs typeface="Times New Roman" panose="02020603050405020304" pitchFamily="18" charset="0"/>
                        </a:rPr>
                        <a:t>Multi-view Feature-based SSD Failure Prediction: What, When, and Why</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ctr"/>
                      <a:r>
                        <a:rPr lang="en-US" altLang="zh-CN" sz="1600" kern="1200" dirty="0">
                          <a:solidFill>
                            <a:schemeClr val="dk1"/>
                          </a:solidFill>
                          <a:latin typeface="Times New Roman" panose="02020603050405020304" pitchFamily="18" charset="0"/>
                          <a:ea typeface="+mn-ea"/>
                          <a:cs typeface="Times New Roman" panose="02020603050405020304" pitchFamily="18" charset="0"/>
                        </a:rPr>
                        <a:t>Yuqi Zhang</a:t>
                      </a:r>
                      <a:endParaRPr lang="en-US" altLang="zh-CN" sz="1600" kern="1200" dirty="0">
                        <a:solidFill>
                          <a:schemeClr val="dk1"/>
                        </a:solidFill>
                        <a:latin typeface="Times New Roman" panose="02020603050405020304" pitchFamily="18" charset="0"/>
                        <a:ea typeface="+mn-ea"/>
                        <a:cs typeface="Times New Roman" panose="02020603050405020304" pitchFamily="18" charset="0"/>
                      </a:endParaRPr>
                    </a:p>
                    <a:p>
                      <a:pPr algn="ctr"/>
                      <a:r>
                        <a:rPr lang="zh-CN" altLang="en-US" sz="1600" kern="1200" dirty="0">
                          <a:solidFill>
                            <a:schemeClr val="dk1"/>
                          </a:solidFill>
                          <a:latin typeface="Times New Roman" panose="02020603050405020304" pitchFamily="18" charset="0"/>
                          <a:ea typeface="+mn-ea"/>
                          <a:cs typeface="Times New Roman" panose="02020603050405020304" pitchFamily="18" charset="0"/>
                        </a:rPr>
                        <a:t>（西安三星电子研究所）</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r>
                        <a:rPr lang="en-US" altLang="zh-CN" sz="1600" kern="1200" dirty="0">
                          <a:solidFill>
                            <a:schemeClr val="dk1"/>
                          </a:solidFill>
                          <a:latin typeface="Times New Roman" panose="02020603050405020304" pitchFamily="18" charset="0"/>
                          <a:ea typeface="+mn-ea"/>
                          <a:cs typeface="Times New Roman" panose="02020603050405020304" pitchFamily="18" charset="0"/>
                        </a:rPr>
                        <a:t>21st USENIX Conference on File and Storage Technologies, FAST '23</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r>
                        <a:rPr lang="en-US" altLang="zh-CN" sz="1600" kern="1200" dirty="0">
                          <a:solidFill>
                            <a:schemeClr val="dk1"/>
                          </a:solidFill>
                          <a:latin typeface="Times New Roman" panose="02020603050405020304" pitchFamily="18" charset="0"/>
                          <a:ea typeface="+mn-ea"/>
                          <a:cs typeface="Times New Roman" panose="02020603050405020304" pitchFamily="18" charset="0"/>
                        </a:rPr>
                        <a:t>2023</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buNone/>
                      </a:pPr>
                      <a:r>
                        <a:rPr lang="zh-CN" altLang="en-US" sz="1600" dirty="0">
                          <a:latin typeface="Times New Roman" panose="02020603050405020304" pitchFamily="18" charset="0"/>
                        </a:rPr>
                        <a:t>金怡璋</a:t>
                      </a:r>
                      <a:endParaRPr lang="zh-CN" altLang="en-US" sz="1600" dirty="0">
                        <a:latin typeface="Times New Roman" panose="02020603050405020304" pitchFamily="18" charset="0"/>
                      </a:endParaRPr>
                    </a:p>
                  </a:txBody>
                  <a:tcPr anchor="ctr"/>
                </a:tc>
              </a:tr>
              <a:tr h="38100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600" kern="1200" dirty="0">
                          <a:solidFill>
                            <a:schemeClr val="dk1"/>
                          </a:solidFill>
                          <a:latin typeface="Times New Roman" panose="02020603050405020304" pitchFamily="18" charset="0"/>
                          <a:ea typeface="+mn-ea"/>
                          <a:cs typeface="Times New Roman" panose="02020603050405020304" pitchFamily="18" charset="0"/>
                        </a:rPr>
                        <a:t>Management of Next-Generation NAND Flash to Achieve Enterprise-Level Endurance and Latency Targets</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p>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ctr"/>
                      <a:r>
                        <a:rPr lang="en-US" altLang="zh-CN" sz="1600" kern="1200" dirty="0">
                          <a:solidFill>
                            <a:schemeClr val="dk1"/>
                          </a:solidFill>
                          <a:latin typeface="Times New Roman" panose="02020603050405020304" pitchFamily="18" charset="0"/>
                          <a:ea typeface="+mn-ea"/>
                          <a:cs typeface="Times New Roman" panose="02020603050405020304" pitchFamily="18" charset="0"/>
                        </a:rPr>
                        <a:t>Roman Pletka</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r>
                        <a:rPr lang="en-US" altLang="zh-CN" sz="1600" kern="1200" dirty="0">
                          <a:solidFill>
                            <a:schemeClr val="dk1"/>
                          </a:solidFill>
                          <a:latin typeface="Times New Roman" panose="02020603050405020304" pitchFamily="18" charset="0"/>
                          <a:ea typeface="+mn-ea"/>
                          <a:cs typeface="Times New Roman" panose="02020603050405020304" pitchFamily="18" charset="0"/>
                        </a:rPr>
                        <a:t>ACM Trans. Storage</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r>
                        <a:rPr lang="en-US" altLang="zh-CN" sz="1600" kern="1200" dirty="0">
                          <a:solidFill>
                            <a:schemeClr val="dk1"/>
                          </a:solidFill>
                          <a:latin typeface="Times New Roman" panose="02020603050405020304" pitchFamily="18" charset="0"/>
                          <a:ea typeface="+mn-ea"/>
                          <a:cs typeface="Times New Roman" panose="02020603050405020304" pitchFamily="18" charset="0"/>
                        </a:rPr>
                        <a:t>2018</a:t>
                      </a:r>
                      <a:endParaRPr lang="zh-CN" altLang="en-US" sz="1600"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buNone/>
                      </a:pPr>
                      <a:r>
                        <a:rPr lang="zh-CN" altLang="en-US" sz="1600" dirty="0">
                          <a:latin typeface="Times New Roman" panose="02020603050405020304" pitchFamily="18" charset="0"/>
                        </a:rPr>
                        <a:t>马明天</a:t>
                      </a:r>
                      <a:endParaRPr lang="zh-CN" altLang="en-US" sz="1600" dirty="0">
                        <a:latin typeface="Times New Roman" panose="02020603050405020304" pitchFamily="18" charset="0"/>
                      </a:endParaRPr>
                    </a:p>
                  </a:txBody>
                  <a:tcPr anchor="ct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AFTM-SSDs</a:t>
            </a:r>
            <a:endParaRPr lang="zh-CN" altLang="en-US" dirty="0">
              <a:latin typeface="Times New Roman" panose="02020603050405020304" pitchFamily="18" charset="0"/>
              <a:cs typeface="Times New Roman" panose="02020603050405020304" pitchFamily="18" charset="0"/>
            </a:endParaRPr>
          </a:p>
        </p:txBody>
      </p:sp>
      <p:graphicFrame>
        <p:nvGraphicFramePr>
          <p:cNvPr id="5" name="表格 4"/>
          <p:cNvGraphicFramePr/>
          <p:nvPr>
            <p:custDataLst>
              <p:tags r:id="rId1"/>
            </p:custDataLst>
          </p:nvPr>
        </p:nvGraphicFramePr>
        <p:xfrm>
          <a:off x="322580" y="1339660"/>
          <a:ext cx="11329617" cy="5113143"/>
        </p:xfrm>
        <a:graphic>
          <a:graphicData uri="http://schemas.openxmlformats.org/drawingml/2006/table">
            <a:tbl>
              <a:tblPr firstRow="1" bandRow="1">
                <a:tableStyleId>{69CF1AB2-1976-4502-BF36-3FF5EA218861}</a:tableStyleId>
              </a:tblPr>
              <a:tblGrid>
                <a:gridCol w="1143581"/>
                <a:gridCol w="2596515"/>
                <a:gridCol w="7589521"/>
              </a:tblGrid>
              <a:tr h="1216152">
                <a:tc rowSpan="2">
                  <a:txBody>
                    <a:bodyPr/>
                    <a:lstStyle/>
                    <a:p>
                      <a:pPr indent="0" algn="ctr" fontAlgn="auto">
                        <a:lnSpc>
                          <a:spcPct val="12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背景</a:t>
                      </a:r>
                      <a:endPar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在云存储系统中的应用与挑战</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indent="0" algn="just" fontAlgn="auto">
                        <a:lnSpc>
                          <a:spcPct val="15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广泛应用：</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在云存储系统中的应用与挑战。</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5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故障问题：云存储系统规模的持续扩展，</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的故障频率逐渐增加。</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5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传统容错局限性</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5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被动容错（如数据复制和纠删码）依赖于故障发生后的数据恢复。</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defRPr/>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主动容错：通过</a:t>
                      </a:r>
                      <a:r>
                        <a:rPr lang="zh-CN" altLang="en-US" sz="1600" b="0" spc="100" dirty="0">
                          <a:solidFill>
                            <a:srgbClr val="FF0000"/>
                          </a:solidFill>
                          <a:uFillTx/>
                          <a:latin typeface="Times New Roman" panose="02020603050405020304" pitchFamily="18" charset="0"/>
                          <a:ea typeface="微软雅黑" panose="020B0503020204020204" pitchFamily="34" charset="-122"/>
                          <a:cs typeface="Times New Roman" panose="02020603050405020304" pitchFamily="18" charset="0"/>
                        </a:rPr>
                        <a:t>故障预测技术</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提前预警潜在故障，从而有效降低数据丢失和系统宕机的风险。</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r>
              <a:tr h="1262284">
                <a:tc vMerge="1">
                  <a:tcPr/>
                </a:tc>
                <a:tc>
                  <a:txBody>
                    <a:bodyPr/>
                    <a:lstStyle/>
                    <a:p>
                      <a:pPr indent="0" algn="just" fontAlgn="auto">
                        <a:lnSpc>
                          <a:spcPct val="12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现有故障预测方法的不足</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marL="0" marR="0" lvl="0" indent="0" algn="just" defTabSz="914400" rtl="0" eaLnBrk="1" fontAlgn="auto" latinLnBrk="0" hangingPunct="1">
                        <a:lnSpc>
                          <a:spcPct val="150000"/>
                        </a:lnSpc>
                        <a:spcBef>
                          <a:spcPts val="0"/>
                        </a:spcBef>
                        <a:spcAft>
                          <a:spcPts val="0"/>
                        </a:spcAft>
                        <a:buClrTx/>
                        <a:buSzTx/>
                        <a:buFontTx/>
                        <a:buNone/>
                        <a:defRPr/>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针对</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HDD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的研究：采用</a:t>
                      </a:r>
                      <a:r>
                        <a:rPr lang="zh-CN" altLang="en-US" sz="1600" b="0" spc="100" dirty="0">
                          <a:solidFill>
                            <a:srgbClr val="FF0000"/>
                          </a:solidFill>
                          <a:uFillTx/>
                          <a:latin typeface="Times New Roman" panose="02020603050405020304" pitchFamily="18" charset="0"/>
                          <a:ea typeface="微软雅黑" panose="020B0503020204020204" pitchFamily="34" charset="-122"/>
                          <a:cs typeface="Times New Roman" panose="02020603050405020304" pitchFamily="18" charset="0"/>
                        </a:rPr>
                        <a:t>监督学习</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方法，集中在</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HDD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上进行故障预测。</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5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故障预测的挑战：</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5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低故障率：正样本（故障</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）与负样本（正常</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）严重不平衡。</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5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模型的局限性：缺乏对</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的专门研究</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r>
              <a:tr h="1272663">
                <a:tc>
                  <a:txBody>
                    <a:bodyPr/>
                    <a:lstStyle/>
                    <a:p>
                      <a:pPr indent="0" algn="ctr" fontAlgn="auto">
                        <a:lnSpc>
                          <a:spcPct val="12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研究目标</a:t>
                      </a:r>
                      <a:endPar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indent="0" algn="just" fontAlgn="auto">
                        <a:lnSpc>
                          <a:spcPct val="120000"/>
                        </a:lnSpc>
                        <a:buNone/>
                      </a:pP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提出一种基于无监督学习的</a:t>
                      </a:r>
                      <a:r>
                        <a:rPr lang="zh-CN" altLang="en-US" sz="1600" b="0" spc="100" dirty="0">
                          <a:solidFill>
                            <a:srgbClr val="FF0000"/>
                          </a:solidFill>
                          <a:uFillTx/>
                          <a:latin typeface="Times New Roman" panose="02020603050405020304" pitchFamily="18" charset="0"/>
                          <a:ea typeface="微软雅黑" panose="020B0503020204020204" pitchFamily="34" charset="-122"/>
                          <a:cs typeface="Times New Roman" panose="02020603050405020304" pitchFamily="18" charset="0"/>
                        </a:rPr>
                        <a:t>主动容错机制</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，专注于</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存储系统的灾难性故障预测与故障原因定位</a:t>
                      </a:r>
                      <a:endPar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c>
                  <a:txBody>
                    <a:bodyPr/>
                    <a:lstStyle/>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、实现</a:t>
                      </a: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的故障预测</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、提高模型鲁棒性</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、定位故障原因</a:t>
                      </a:r>
                      <a:endPar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p>
                      <a:pPr indent="0" algn="just" fontAlgn="auto">
                        <a:lnSpc>
                          <a:spcPct val="120000"/>
                        </a:lnSpc>
                        <a:buNone/>
                      </a:pPr>
                      <a:r>
                        <a:rPr lang="en-US" altLang="zh-CN"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rPr>
                        <a:t>、提升系统可靠性与服务质量</a:t>
                      </a:r>
                      <a:endParaRPr lang="zh-CN" altLang="en-US" sz="1600" b="0" spc="100" dirty="0">
                        <a:solidFill>
                          <a:schemeClr val="tx1"/>
                        </a:solidFill>
                        <a:uFillTx/>
                        <a:latin typeface="Times New Roman" panose="02020603050405020304" pitchFamily="18" charset="0"/>
                        <a:ea typeface="微软雅黑" panose="020B0503020204020204" pitchFamily="34" charset="-122"/>
                        <a:cs typeface="Times New Roman" panose="02020603050405020304" pitchFamily="18" charset="0"/>
                      </a:endParaRPr>
                    </a:p>
                  </a:txBody>
                  <a:tcPr/>
                </a:tc>
              </a:tr>
            </a:tbl>
          </a:graphicData>
        </a:graphic>
      </p:graphicFrame>
      <p:sp>
        <p:nvSpPr>
          <p:cNvPr id="8" name="文本框 7"/>
          <p:cNvSpPr txBox="1"/>
          <p:nvPr/>
        </p:nvSpPr>
        <p:spPr>
          <a:xfrm>
            <a:off x="322580" y="6581001"/>
            <a:ext cx="11869420" cy="276999"/>
          </a:xfrm>
          <a:prstGeom prst="rect">
            <a:avLst/>
          </a:prstGeom>
          <a:noFill/>
        </p:spPr>
        <p:txBody>
          <a:bodyPr wrap="square" rtlCol="0" anchor="t">
            <a:spAutoFit/>
          </a:bodyPr>
          <a:lstStyle/>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1. H. Zhou et al., "A Proactive Failure Tolerant Mechanism for SSDs Storage Systems based on Unsupervised Learning,"</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 name="组合 7"/>
          <p:cNvGrpSpPr/>
          <p:nvPr/>
        </p:nvGrpSpPr>
        <p:grpSpPr>
          <a:xfrm>
            <a:off x="868017" y="1335654"/>
            <a:ext cx="10217427" cy="2311057"/>
            <a:chOff x="868017" y="1335654"/>
            <a:chExt cx="10217427" cy="2311057"/>
          </a:xfrm>
        </p:grpSpPr>
        <p:pic>
          <p:nvPicPr>
            <p:cNvPr id="7" name="图片 6"/>
            <p:cNvPicPr>
              <a:picLocks noChangeAspect="1"/>
            </p:cNvPicPr>
            <p:nvPr/>
          </p:nvPicPr>
          <p:blipFill rotWithShape="1">
            <a:blip r:embed="rId1"/>
            <a:srcRect l="2137" t="3373" r="1754" b="4500"/>
            <a:stretch>
              <a:fillRect/>
            </a:stretch>
          </p:blipFill>
          <p:spPr>
            <a:xfrm>
              <a:off x="868017" y="1335654"/>
              <a:ext cx="10217427" cy="1948069"/>
            </a:xfrm>
            <a:prstGeom prst="rect">
              <a:avLst/>
            </a:prstGeom>
          </p:spPr>
        </p:pic>
        <p:sp>
          <p:nvSpPr>
            <p:cNvPr id="3" name="文本框 2"/>
            <p:cNvSpPr txBox="1"/>
            <p:nvPr/>
          </p:nvSpPr>
          <p:spPr>
            <a:xfrm>
              <a:off x="1689787" y="3338934"/>
              <a:ext cx="7345088" cy="307777"/>
            </a:xfrm>
            <a:prstGeom prst="rect">
              <a:avLst/>
            </a:prstGeom>
            <a:noFill/>
          </p:spPr>
          <p:txBody>
            <a:bodyPr wrap="none" rtlCol="0">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图</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、正常</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（分为高健康、中健康和低健康）和故障</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SMART</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值随时间的变化趋势</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0" name="组合 9"/>
          <p:cNvGrpSpPr/>
          <p:nvPr/>
        </p:nvGrpSpPr>
        <p:grpSpPr>
          <a:xfrm>
            <a:off x="868016" y="3646711"/>
            <a:ext cx="4485510" cy="2872735"/>
            <a:chOff x="868016" y="3646711"/>
            <a:chExt cx="4485510" cy="2872735"/>
          </a:xfrm>
        </p:grpSpPr>
        <p:pic>
          <p:nvPicPr>
            <p:cNvPr id="4" name="图片 3"/>
            <p:cNvPicPr>
              <a:picLocks noChangeAspect="1"/>
            </p:cNvPicPr>
            <p:nvPr/>
          </p:nvPicPr>
          <p:blipFill>
            <a:blip r:embed="rId2"/>
            <a:stretch>
              <a:fillRect/>
            </a:stretch>
          </p:blipFill>
          <p:spPr>
            <a:xfrm>
              <a:off x="868017" y="3646711"/>
              <a:ext cx="4485509" cy="2432390"/>
            </a:xfrm>
            <a:prstGeom prst="rect">
              <a:avLst/>
            </a:prstGeom>
          </p:spPr>
        </p:pic>
        <p:sp>
          <p:nvSpPr>
            <p:cNvPr id="9" name="文本框 8"/>
            <p:cNvSpPr txBox="1"/>
            <p:nvPr/>
          </p:nvSpPr>
          <p:spPr>
            <a:xfrm>
              <a:off x="868016" y="5996226"/>
              <a:ext cx="4485509" cy="523220"/>
            </a:xfrm>
            <a:prstGeom prst="rect">
              <a:avLst/>
            </a:prstGeom>
            <a:noFill/>
          </p:spPr>
          <p:txBody>
            <a:bodyPr wrap="square" rtlCol="0">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图</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、主动容错机制的整体架构，包括离线训练、在线检测和故障原因定位</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1" name="文本框 10"/>
          <p:cNvSpPr txBox="1"/>
          <p:nvPr/>
        </p:nvSpPr>
        <p:spPr>
          <a:xfrm>
            <a:off x="322580" y="6581001"/>
            <a:ext cx="11869420" cy="276999"/>
          </a:xfrm>
          <a:prstGeom prst="rect">
            <a:avLst/>
          </a:prstGeom>
          <a:noFill/>
        </p:spPr>
        <p:txBody>
          <a:bodyPr wrap="square" rtlCol="0" anchor="t">
            <a:spAutoFit/>
          </a:bodyPr>
          <a:lstStyle/>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1. H. Zhou et al., "A Proactive Failure Tolerant Mechanism for SSDs Storage Systems based on Unsupervised Learning,"</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2" name="文本框 11"/>
          <p:cNvSpPr txBox="1"/>
          <p:nvPr/>
        </p:nvSpPr>
        <p:spPr>
          <a:xfrm>
            <a:off x="5496671" y="4021727"/>
            <a:ext cx="5588773" cy="2308324"/>
          </a:xfrm>
          <a:prstGeom prst="rect">
            <a:avLst/>
          </a:prstGeom>
          <a:noFill/>
        </p:spPr>
        <p:txBody>
          <a:bodyPr wrap="square" rtlCol="0">
            <a:spAutoFit/>
          </a:bodyPr>
          <a:lstStyle/>
          <a:p>
            <a:pPr algn="just"/>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离线训练：从</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健康</a:t>
            </a:r>
            <a:r>
              <a:rPr lang="en-US" altLang="zh-CN"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中选择健康稳定的驱动数据，训练</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VAE-LSTM</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模型，并设置健康分数的阈值。</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algn="just"/>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algn="just"/>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在线检测：通过</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VAE-LSTM</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对新数据进行健康分数计算，判断驱动是否故障。</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algn="just"/>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a:p>
            <a:pPr algn="just"/>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故障原因定位：对</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故障</a:t>
            </a:r>
            <a:r>
              <a:rPr lang="en-US" altLang="zh-CN"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SSD</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进行分析，识别可能导致故障的</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SMART</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属性。</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algn="just"/>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标题 1"/>
          <p:cNvSpPr>
            <a:spLocks noGrp="1"/>
          </p:cNvSpPr>
          <p:nvPr>
            <p:ph type="title"/>
          </p:nvPr>
        </p:nvSpPr>
        <p:spPr>
          <a:xfrm>
            <a:off x="351845" y="515166"/>
            <a:ext cx="10515600" cy="757851"/>
          </a:xfrm>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AFTM-SSDs</a:t>
            </a:r>
            <a:endParaRPr lang="zh-CN" alt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351845" y="2543175"/>
            <a:ext cx="4785360" cy="40005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 name="矩形 4"/>
          <p:cNvSpPr/>
          <p:nvPr/>
        </p:nvSpPr>
        <p:spPr>
          <a:xfrm>
            <a:off x="351845" y="1273017"/>
            <a:ext cx="5668796" cy="369332"/>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算法：三个架构，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VAE</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LSTM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、驱动健康分数计算</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 name="矩形 5"/>
          <p:cNvSpPr/>
          <p:nvPr/>
        </p:nvSpPr>
        <p:spPr>
          <a:xfrm>
            <a:off x="659156" y="1692314"/>
            <a:ext cx="8252772"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核心思路：基于**</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变分自编码器（</a:t>
            </a:r>
            <a:r>
              <a:rPr lang="en-US" altLang="zh-CN"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VAE</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长短时记忆网络（</a:t>
            </a:r>
            <a:r>
              <a:rPr lang="en-US" altLang="zh-CN"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LSTM</a:t>
            </a:r>
            <a:r>
              <a:rPr lang="zh-CN" altLang="en-US" sz="16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**的无监督学习模型</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cxnSp>
        <p:nvCxnSpPr>
          <p:cNvPr id="16" name="直接箭头连接符 15"/>
          <p:cNvCxnSpPr>
            <a:endCxn id="23" idx="0"/>
          </p:cNvCxnSpPr>
          <p:nvPr/>
        </p:nvCxnSpPr>
        <p:spPr>
          <a:xfrm>
            <a:off x="2740819" y="2042213"/>
            <a:ext cx="3706" cy="500962"/>
          </a:xfrm>
          <a:prstGeom prst="straightConnector1">
            <a:avLst/>
          </a:prstGeom>
          <a:ln w="57150">
            <a:tailEnd type="triangle"/>
          </a:ln>
        </p:spPr>
        <p:style>
          <a:lnRef idx="3">
            <a:schemeClr val="accent5"/>
          </a:lnRef>
          <a:fillRef idx="0">
            <a:schemeClr val="accent5"/>
          </a:fillRef>
          <a:effectRef idx="2">
            <a:schemeClr val="accent5"/>
          </a:effectRef>
          <a:fontRef idx="minor">
            <a:schemeClr val="tx1"/>
          </a:fontRef>
        </p:style>
      </p:cxnSp>
      <p:cxnSp>
        <p:nvCxnSpPr>
          <p:cNvPr id="17" name="直接箭头连接符 16"/>
          <p:cNvCxnSpPr/>
          <p:nvPr/>
        </p:nvCxnSpPr>
        <p:spPr>
          <a:xfrm flipV="1">
            <a:off x="5201478" y="4366935"/>
            <a:ext cx="788505" cy="1"/>
          </a:xfrm>
          <a:prstGeom prst="straightConnector1">
            <a:avLst/>
          </a:prstGeom>
          <a:ln w="57150">
            <a:tailEnd type="triangle"/>
          </a:ln>
        </p:spPr>
        <p:style>
          <a:lnRef idx="3">
            <a:schemeClr val="accent5"/>
          </a:lnRef>
          <a:fillRef idx="0">
            <a:schemeClr val="accent5"/>
          </a:fillRef>
          <a:effectRef idx="2">
            <a:schemeClr val="accent5"/>
          </a:effectRef>
          <a:fontRef idx="minor">
            <a:schemeClr val="tx1"/>
          </a:fontRef>
        </p:style>
      </p:cxnSp>
      <p:pic>
        <p:nvPicPr>
          <p:cNvPr id="21" name="图片 20"/>
          <p:cNvPicPr>
            <a:picLocks noChangeAspect="1"/>
          </p:cNvPicPr>
          <p:nvPr/>
        </p:nvPicPr>
        <p:blipFill>
          <a:blip r:embed="rId1"/>
          <a:stretch>
            <a:fillRect/>
          </a:stretch>
        </p:blipFill>
        <p:spPr>
          <a:xfrm>
            <a:off x="972901" y="2647514"/>
            <a:ext cx="3333724" cy="1595932"/>
          </a:xfrm>
          <a:prstGeom prst="rect">
            <a:avLst/>
          </a:prstGeom>
        </p:spPr>
      </p:pic>
      <p:pic>
        <p:nvPicPr>
          <p:cNvPr id="22" name="图片 21"/>
          <p:cNvPicPr>
            <a:picLocks noChangeAspect="1"/>
          </p:cNvPicPr>
          <p:nvPr/>
        </p:nvPicPr>
        <p:blipFill>
          <a:blip r:embed="rId2"/>
          <a:stretch>
            <a:fillRect/>
          </a:stretch>
        </p:blipFill>
        <p:spPr>
          <a:xfrm>
            <a:off x="568981" y="4366935"/>
            <a:ext cx="4174123" cy="2095500"/>
          </a:xfrm>
          <a:prstGeom prst="rect">
            <a:avLst/>
          </a:prstGeom>
        </p:spPr>
      </p:pic>
      <p:cxnSp>
        <p:nvCxnSpPr>
          <p:cNvPr id="26" name="直接连接符 25"/>
          <p:cNvCxnSpPr/>
          <p:nvPr/>
        </p:nvCxnSpPr>
        <p:spPr>
          <a:xfrm flipV="1">
            <a:off x="2366673" y="2027185"/>
            <a:ext cx="1834515" cy="1871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322580" y="6581001"/>
            <a:ext cx="11869420" cy="276999"/>
          </a:xfrm>
          <a:prstGeom prst="rect">
            <a:avLst/>
          </a:prstGeom>
          <a:noFill/>
        </p:spPr>
        <p:txBody>
          <a:bodyPr wrap="square" rtlCol="0" anchor="t">
            <a:spAutoFit/>
          </a:bodyPr>
          <a:lstStyle/>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1. H. Zhou et al., "A Proactive Failure Tolerant Mechanism for SSDs Storage Systems based on Unsupervised Learning,"</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cxnSp>
        <p:nvCxnSpPr>
          <p:cNvPr id="39" name="直接箭头连接符 38"/>
          <p:cNvCxnSpPr/>
          <p:nvPr/>
        </p:nvCxnSpPr>
        <p:spPr>
          <a:xfrm>
            <a:off x="5507831" y="2042213"/>
            <a:ext cx="31578" cy="2263721"/>
          </a:xfrm>
          <a:prstGeom prst="straightConnector1">
            <a:avLst/>
          </a:prstGeom>
          <a:ln w="57150">
            <a:tailEnd type="triangle"/>
          </a:ln>
        </p:spPr>
        <p:style>
          <a:lnRef idx="3">
            <a:schemeClr val="accent5"/>
          </a:lnRef>
          <a:fillRef idx="0">
            <a:schemeClr val="accent5"/>
          </a:fillRef>
          <a:effectRef idx="2">
            <a:schemeClr val="accent5"/>
          </a:effectRef>
          <a:fontRef idx="minor">
            <a:schemeClr val="tx1"/>
          </a:fontRef>
        </p:style>
      </p:cxnSp>
      <p:cxnSp>
        <p:nvCxnSpPr>
          <p:cNvPr id="41" name="直接连接符 40"/>
          <p:cNvCxnSpPr/>
          <p:nvPr/>
        </p:nvCxnSpPr>
        <p:spPr>
          <a:xfrm flipV="1">
            <a:off x="4556671" y="2012680"/>
            <a:ext cx="2266763" cy="1450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矩形 43"/>
          <p:cNvSpPr/>
          <p:nvPr/>
        </p:nvSpPr>
        <p:spPr>
          <a:xfrm>
            <a:off x="5507831" y="2835558"/>
            <a:ext cx="646331" cy="369332"/>
          </a:xfrm>
          <a:prstGeom prst="rect">
            <a:avLst/>
          </a:prstGeom>
        </p:spPr>
        <p:txBody>
          <a:bodyPr wrap="non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建模</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6" name="矩形 45"/>
          <p:cNvSpPr/>
          <p:nvPr/>
        </p:nvSpPr>
        <p:spPr>
          <a:xfrm>
            <a:off x="4262613" y="3333193"/>
            <a:ext cx="588116" cy="307777"/>
          </a:xfrm>
          <a:prstGeom prst="rect">
            <a:avLst/>
          </a:prstGeom>
          <a:ln>
            <a:solidFill>
              <a:schemeClr val="tx1"/>
            </a:solidFill>
          </a:ln>
        </p:spPr>
        <p:txBody>
          <a:bodyPr wrap="square">
            <a:spAutoFit/>
          </a:bodyPr>
          <a:lstStyle/>
          <a:p>
            <a:pPr algn="ct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SSD</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7" name="矩形 46"/>
          <p:cNvSpPr/>
          <p:nvPr/>
        </p:nvSpPr>
        <p:spPr>
          <a:xfrm>
            <a:off x="4773259" y="5058470"/>
            <a:ext cx="260415" cy="830997"/>
          </a:xfrm>
          <a:prstGeom prst="rect">
            <a:avLst/>
          </a:prstGeom>
          <a:ln>
            <a:solidFill>
              <a:schemeClr val="tx1"/>
            </a:solidFill>
          </a:ln>
        </p:spPr>
        <p:txBody>
          <a:bodyPr wrap="square">
            <a:spAutoFit/>
          </a:bodyPr>
          <a:lstStyle/>
          <a:p>
            <a:pPr algn="ct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H</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algn="ct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D</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algn="ct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D</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50" name="组合 49"/>
          <p:cNvGrpSpPr/>
          <p:nvPr/>
        </p:nvGrpSpPr>
        <p:grpSpPr>
          <a:xfrm>
            <a:off x="6196512" y="2340846"/>
            <a:ext cx="5113553" cy="4275477"/>
            <a:chOff x="6196512" y="2340846"/>
            <a:chExt cx="5113553" cy="4275477"/>
          </a:xfrm>
        </p:grpSpPr>
        <p:pic>
          <p:nvPicPr>
            <p:cNvPr id="45" name="图片 44"/>
            <p:cNvPicPr>
              <a:picLocks noChangeAspect="1"/>
            </p:cNvPicPr>
            <p:nvPr/>
          </p:nvPicPr>
          <p:blipFill>
            <a:blip r:embed="rId3"/>
            <a:stretch>
              <a:fillRect/>
            </a:stretch>
          </p:blipFill>
          <p:spPr>
            <a:xfrm>
              <a:off x="6196512" y="2340846"/>
              <a:ext cx="5113553" cy="4052178"/>
            </a:xfrm>
            <a:prstGeom prst="rect">
              <a:avLst/>
            </a:prstGeom>
          </p:spPr>
        </p:pic>
        <p:sp>
          <p:nvSpPr>
            <p:cNvPr id="48" name="矩形 47"/>
            <p:cNvSpPr/>
            <p:nvPr/>
          </p:nvSpPr>
          <p:spPr>
            <a:xfrm>
              <a:off x="7817285" y="6308546"/>
              <a:ext cx="2433871" cy="307777"/>
            </a:xfrm>
            <a:prstGeom prst="rect">
              <a:avLst/>
            </a:prstGeom>
          </p:spPr>
          <p:txBody>
            <a:bodyPr wrap="none">
              <a:spAutoFit/>
            </a:bodyPr>
            <a:lstStyle/>
            <a:p>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图</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、VAE-LSTM的网络架构</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53" name="标题 1"/>
          <p:cNvSpPr>
            <a:spLocks noGrp="1"/>
          </p:cNvSpPr>
          <p:nvPr>
            <p:ph type="title"/>
          </p:nvPr>
        </p:nvSpPr>
        <p:spPr>
          <a:xfrm>
            <a:off x="351845" y="515166"/>
            <a:ext cx="10515600" cy="757851"/>
          </a:xfrm>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AFTM-SSDs</a:t>
            </a:r>
            <a:endParaRPr lang="zh-CN" alt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矩形 10"/>
          <p:cNvSpPr/>
          <p:nvPr/>
        </p:nvSpPr>
        <p:spPr>
          <a:xfrm>
            <a:off x="351845" y="1273017"/>
            <a:ext cx="5668796" cy="369332"/>
          </a:xfrm>
          <a:prstGeom prst="rect">
            <a:avLst/>
          </a:prstGeom>
        </p:spPr>
        <p:txBody>
          <a:bodyPr wrap="none">
            <a:spAutoFit/>
          </a:bodyPr>
          <a:lstStyle/>
          <a:p>
            <a:pPr marL="285750" indent="-285750">
              <a:buFont typeface="Wingdings" panose="05000000000000000000"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算法：三个架构，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VAE</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LSTM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、驱动健康分数计算</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graphicFrame>
        <p:nvGraphicFramePr>
          <p:cNvPr id="6" name="表格 5"/>
          <p:cNvGraphicFramePr>
            <a:graphicFrameLocks noGrp="1"/>
          </p:cNvGraphicFramePr>
          <p:nvPr/>
        </p:nvGraphicFramePr>
        <p:xfrm>
          <a:off x="515620" y="2030868"/>
          <a:ext cx="10449560" cy="4270871"/>
        </p:xfrm>
        <a:graphic>
          <a:graphicData uri="http://schemas.openxmlformats.org/drawingml/2006/table">
            <a:tbl>
              <a:tblPr firstRow="1" bandRow="1">
                <a:tableStyleId>{5940675A-B579-460E-94D1-54222C63F5DA}</a:tableStyleId>
              </a:tblPr>
              <a:tblGrid>
                <a:gridCol w="1503680"/>
                <a:gridCol w="4324350"/>
                <a:gridCol w="4621530"/>
              </a:tblGrid>
              <a:tr h="2212999">
                <a:tc>
                  <a:txBody>
                    <a:bodyPr/>
                    <a:lstStyle/>
                    <a:p>
                      <a:pPr algn="ctr"/>
                      <a:r>
                        <a:rPr lang="zh-CN" altLang="en-US" sz="1600" dirty="0">
                          <a:latin typeface="Times New Roman" panose="02020603050405020304" pitchFamily="18" charset="0"/>
                          <a:cs typeface="Times New Roman" panose="02020603050405020304" pitchFamily="18" charset="0"/>
                        </a:rPr>
                        <a:t>算法架构</a:t>
                      </a:r>
                      <a:endParaRPr lang="zh-CN" altLang="en-US" sz="16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gridSpan="2">
                  <a:txBody>
                    <a:bodyPr/>
                    <a:lstStyle/>
                    <a:p>
                      <a:pPr marL="0" indent="0">
                        <a:lnSpc>
                          <a:spcPct val="150000"/>
                        </a:lnSpc>
                        <a:buFont typeface="Wingdings" panose="05000000000000000000" pitchFamily="2" charset="2"/>
                        <a:buNone/>
                      </a:pPr>
                      <a:r>
                        <a:rPr lang="en-US" altLang="zh-CN" sz="1600" dirty="0">
                          <a:latin typeface="Times New Roman" panose="02020603050405020304" pitchFamily="18" charset="0"/>
                          <a:cs typeface="Times New Roman" panose="02020603050405020304" pitchFamily="18" charset="0"/>
                        </a:rPr>
                        <a:t>VAE</a:t>
                      </a:r>
                      <a:r>
                        <a:rPr lang="zh-CN" altLang="en-US" sz="1600" dirty="0">
                          <a:latin typeface="Times New Roman" panose="02020603050405020304" pitchFamily="18" charset="0"/>
                          <a:cs typeface="Times New Roman" panose="02020603050405020304" pitchFamily="18" charset="0"/>
                        </a:rPr>
                        <a:t>：将</a:t>
                      </a:r>
                      <a:r>
                        <a:rPr lang="en-US" altLang="zh-CN" sz="1600" dirty="0">
                          <a:solidFill>
                            <a:srgbClr val="FF0000"/>
                          </a:solidFill>
                          <a:latin typeface="Times New Roman" panose="02020603050405020304" pitchFamily="18" charset="0"/>
                          <a:cs typeface="Times New Roman" panose="02020603050405020304" pitchFamily="18" charset="0"/>
                        </a:rPr>
                        <a:t>SMART</a:t>
                      </a:r>
                      <a:r>
                        <a:rPr lang="zh-CN" altLang="en-US" sz="1600" dirty="0">
                          <a:solidFill>
                            <a:srgbClr val="FF0000"/>
                          </a:solidFill>
                          <a:latin typeface="Times New Roman" panose="02020603050405020304" pitchFamily="18" charset="0"/>
                          <a:cs typeface="Times New Roman" panose="02020603050405020304" pitchFamily="18" charset="0"/>
                        </a:rPr>
                        <a:t>数据</a:t>
                      </a:r>
                      <a:r>
                        <a:rPr lang="zh-CN" altLang="en-US" sz="1600" dirty="0">
                          <a:latin typeface="Times New Roman" panose="02020603050405020304" pitchFamily="18" charset="0"/>
                          <a:cs typeface="Times New Roman" panose="02020603050405020304" pitchFamily="18" charset="0"/>
                        </a:rPr>
                        <a:t>映射到隐空间，并通过解码器重建原始数据。并通过最大化数据的边际对数似然，学习正常</a:t>
                      </a:r>
                      <a:r>
                        <a:rPr lang="en-US" altLang="zh-CN" sz="1600" dirty="0">
                          <a:latin typeface="Times New Roman" panose="02020603050405020304" pitchFamily="18" charset="0"/>
                          <a:cs typeface="Times New Roman" panose="02020603050405020304" pitchFamily="18" charset="0"/>
                        </a:rPr>
                        <a:t>SSD</a:t>
                      </a:r>
                      <a:r>
                        <a:rPr lang="zh-CN" altLang="en-US" sz="1600" dirty="0">
                          <a:latin typeface="Times New Roman" panose="02020603050405020304" pitchFamily="18" charset="0"/>
                          <a:cs typeface="Times New Roman" panose="02020603050405020304" pitchFamily="18" charset="0"/>
                        </a:rPr>
                        <a:t>的分布。</a:t>
                      </a:r>
                      <a:endParaRPr lang="en-US" altLang="zh-CN" sz="1600" dirty="0">
                        <a:latin typeface="Times New Roman" panose="02020603050405020304" pitchFamily="18" charset="0"/>
                        <a:cs typeface="Times New Roman" panose="02020603050405020304" pitchFamily="18" charset="0"/>
                      </a:endParaRPr>
                    </a:p>
                    <a:p>
                      <a:pPr marL="0" indent="0">
                        <a:lnSpc>
                          <a:spcPct val="150000"/>
                        </a:lnSpc>
                        <a:buFont typeface="Wingdings" panose="05000000000000000000" pitchFamily="2" charset="2"/>
                        <a:buNone/>
                      </a:pPr>
                      <a:r>
                        <a:rPr lang="en-US" altLang="zh-CN" sz="1600" dirty="0">
                          <a:latin typeface="Times New Roman" panose="02020603050405020304" pitchFamily="18" charset="0"/>
                          <a:cs typeface="Times New Roman" panose="02020603050405020304" pitchFamily="18" charset="0"/>
                        </a:rPr>
                        <a:t>LSTM</a:t>
                      </a:r>
                      <a:r>
                        <a:rPr lang="zh-CN" altLang="en-US" sz="1600" dirty="0">
                          <a:latin typeface="Times New Roman" panose="02020603050405020304" pitchFamily="18" charset="0"/>
                          <a:cs typeface="Times New Roman" panose="02020603050405020304" pitchFamily="18" charset="0"/>
                        </a:rPr>
                        <a:t>：捕捉</a:t>
                      </a:r>
                      <a:r>
                        <a:rPr lang="en-US" altLang="zh-CN" sz="1600" dirty="0">
                          <a:latin typeface="Times New Roman" panose="02020603050405020304" pitchFamily="18" charset="0"/>
                          <a:cs typeface="Times New Roman" panose="02020603050405020304" pitchFamily="18" charset="0"/>
                        </a:rPr>
                        <a:t>SMART</a:t>
                      </a:r>
                      <a:r>
                        <a:rPr lang="zh-CN" altLang="en-US" sz="1600" dirty="0">
                          <a:latin typeface="Times New Roman" panose="02020603050405020304" pitchFamily="18" charset="0"/>
                          <a:cs typeface="Times New Roman" panose="02020603050405020304" pitchFamily="18" charset="0"/>
                        </a:rPr>
                        <a:t>属性的</a:t>
                      </a:r>
                      <a:r>
                        <a:rPr lang="zh-CN" altLang="en-US" sz="1600" dirty="0">
                          <a:solidFill>
                            <a:srgbClr val="FF0000"/>
                          </a:solidFill>
                          <a:latin typeface="Times New Roman" panose="02020603050405020304" pitchFamily="18" charset="0"/>
                          <a:cs typeface="Times New Roman" panose="02020603050405020304" pitchFamily="18" charset="0"/>
                        </a:rPr>
                        <a:t>时间序列依赖关系</a:t>
                      </a:r>
                      <a:r>
                        <a:rPr lang="zh-CN" altLang="en-US" sz="1600" dirty="0">
                          <a:latin typeface="Times New Roman" panose="02020603050405020304" pitchFamily="18" charset="0"/>
                          <a:cs typeface="Times New Roman" panose="02020603050405020304" pitchFamily="18" charset="0"/>
                        </a:rPr>
                        <a:t>。</a:t>
                      </a:r>
                      <a:endParaRPr lang="en-US" altLang="zh-CN" sz="1600" dirty="0">
                        <a:latin typeface="Times New Roman" panose="02020603050405020304" pitchFamily="18" charset="0"/>
                        <a:cs typeface="Times New Roman" panose="02020603050405020304" pitchFamily="18" charset="0"/>
                      </a:endParaRPr>
                    </a:p>
                    <a:p>
                      <a:pPr marL="0" indent="0">
                        <a:lnSpc>
                          <a:spcPct val="150000"/>
                        </a:lnSpc>
                        <a:buFont typeface="Wingdings" panose="05000000000000000000" pitchFamily="2" charset="2"/>
                        <a:buNone/>
                      </a:pPr>
                      <a:r>
                        <a:rPr lang="zh-CN" altLang="en-US" sz="1600" dirty="0">
                          <a:latin typeface="Times New Roman" panose="02020603050405020304" pitchFamily="18" charset="0"/>
                          <a:cs typeface="Times New Roman" panose="02020603050405020304" pitchFamily="18" charset="0"/>
                        </a:rPr>
                        <a:t>驱动健康分数计算：重构概率（</a:t>
                      </a:r>
                      <a:r>
                        <a:rPr lang="en-US" altLang="zh-CN" sz="1600" dirty="0" err="1">
                          <a:latin typeface="Times New Roman" panose="02020603050405020304" pitchFamily="18" charset="0"/>
                          <a:cs typeface="Times New Roman" panose="02020603050405020304" pitchFamily="18" charset="0"/>
                        </a:rPr>
                        <a:t>logpθ</a:t>
                      </a:r>
                      <a:r>
                        <a:rPr lang="en-US" altLang="zh-CN" sz="1600" dirty="0">
                          <a:latin typeface="Times New Roman" panose="02020603050405020304" pitchFamily="18" charset="0"/>
                          <a:cs typeface="Times New Roman" panose="02020603050405020304" pitchFamily="18" charset="0"/>
                        </a:rPr>
                        <a:t>(</a:t>
                      </a:r>
                      <a:r>
                        <a:rPr lang="en-US" altLang="zh-CN" sz="1600" dirty="0" err="1">
                          <a:latin typeface="Times New Roman" panose="02020603050405020304" pitchFamily="18" charset="0"/>
                          <a:cs typeface="Times New Roman" panose="02020603050405020304" pitchFamily="18" charset="0"/>
                        </a:rPr>
                        <a:t>x|z</a:t>
                      </a:r>
                      <a:r>
                        <a:rPr lang="en-US" altLang="zh-CN" sz="1600" dirty="0">
                          <a:latin typeface="Times New Roman" panose="02020603050405020304" pitchFamily="18" charset="0"/>
                          <a:cs typeface="Times New Roman" panose="02020603050405020304" pitchFamily="18" charset="0"/>
                        </a:rPr>
                        <a:t>)</a:t>
                      </a:r>
                      <a:r>
                        <a:rPr lang="zh-CN" altLang="en-US" sz="1600" dirty="0">
                          <a:latin typeface="Times New Roman" panose="02020603050405020304" pitchFamily="18" charset="0"/>
                          <a:cs typeface="Times New Roman" panose="02020603050405020304" pitchFamily="18" charset="0"/>
                        </a:rPr>
                        <a:t>）用于衡量驱动健康状况，数值越大表示驱动越健康。当健康分数低于阈值时，触发故障预警。</a:t>
                      </a:r>
                      <a:endParaRPr lang="zh-CN" altLang="en-US" sz="1600" dirty="0">
                        <a:latin typeface="Times New Roman" panose="02020603050405020304" pitchFamily="18" charset="0"/>
                        <a:cs typeface="Times New Roman" panose="02020603050405020304" pitchFamily="18" charset="0"/>
                      </a:endParaRPr>
                    </a:p>
                  </a:txBody>
                  <a:tcPr anchor="ctr"/>
                </a:tc>
                <a:tc hMerge="1">
                  <a:tcPr/>
                </a:tc>
              </a:tr>
              <a:tr h="843830">
                <a:tc rowSpan="2">
                  <a:txBody>
                    <a:bodyPr/>
                    <a:lstStyle/>
                    <a:p>
                      <a:pPr algn="ctr"/>
                      <a:r>
                        <a:rPr lang="zh-CN" altLang="en-US" sz="1600" dirty="0">
                          <a:latin typeface="Times New Roman" panose="02020603050405020304" pitchFamily="18" charset="0"/>
                          <a:cs typeface="Times New Roman" panose="02020603050405020304" pitchFamily="18" charset="0"/>
                        </a:rPr>
                        <a:t>模型</a:t>
                      </a:r>
                      <a:r>
                        <a:rPr lang="zh-CN" altLang="en-US" sz="1600" kern="1200" dirty="0">
                          <a:solidFill>
                            <a:schemeClr val="tx1"/>
                          </a:solidFill>
                          <a:latin typeface="Times New Roman" panose="02020603050405020304" pitchFamily="18" charset="0"/>
                          <a:ea typeface="+mn-ea"/>
                          <a:cs typeface="Times New Roman" panose="02020603050405020304" pitchFamily="18" charset="0"/>
                        </a:rPr>
                        <a:t>训练</a:t>
                      </a:r>
                      <a:endParaRPr lang="zh-CN" altLang="en-US" sz="1600" kern="1200" dirty="0">
                        <a:solidFill>
                          <a:schemeClr val="tx1"/>
                        </a:solidFill>
                        <a:latin typeface="Times New Roman" panose="02020603050405020304" pitchFamily="18" charset="0"/>
                        <a:ea typeface="+mn-ea"/>
                        <a:cs typeface="Times New Roman" panose="02020603050405020304" pitchFamily="18" charset="0"/>
                      </a:endParaRPr>
                    </a:p>
                  </a:txBody>
                  <a:tcPr anchor="ctr"/>
                </a:tc>
                <a:tc>
                  <a:txBody>
                    <a:bodyPr/>
                    <a:lstStyle/>
                    <a:p>
                      <a:pPr algn="ctr"/>
                      <a:r>
                        <a:rPr lang="zh-CN" altLang="en-US" sz="1600" dirty="0">
                          <a:latin typeface="Times New Roman" panose="02020603050405020304" pitchFamily="18" charset="0"/>
                          <a:cs typeface="Times New Roman" panose="02020603050405020304" pitchFamily="18" charset="0"/>
                        </a:rPr>
                        <a:t>离线训练</a:t>
                      </a:r>
                      <a:endParaRPr lang="zh-CN" altLang="en-US" sz="16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r>
                        <a:rPr lang="zh-CN" altLang="en-US" sz="1600" dirty="0">
                          <a:latin typeface="Times New Roman" panose="02020603050405020304" pitchFamily="18" charset="0"/>
                          <a:cs typeface="Times New Roman" panose="02020603050405020304" pitchFamily="18" charset="0"/>
                        </a:rPr>
                        <a:t>健康</a:t>
                      </a:r>
                      <a:r>
                        <a:rPr lang="en-US" altLang="zh-CN" sz="1600" dirty="0">
                          <a:latin typeface="Times New Roman" panose="02020603050405020304" pitchFamily="18" charset="0"/>
                          <a:cs typeface="Times New Roman" panose="02020603050405020304" pitchFamily="18" charset="0"/>
                        </a:rPr>
                        <a:t>SSD</a:t>
                      </a:r>
                      <a:r>
                        <a:rPr lang="zh-CN" altLang="en-US" sz="1600" dirty="0">
                          <a:latin typeface="Times New Roman" panose="02020603050405020304" pitchFamily="18" charset="0"/>
                          <a:cs typeface="Times New Roman" panose="02020603050405020304" pitchFamily="18" charset="0"/>
                        </a:rPr>
                        <a:t>数据进行模型训练</a:t>
                      </a:r>
                      <a:endParaRPr lang="en-US" altLang="zh-CN" sz="16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r>
              <a:tr h="768893">
                <a:tc vMerge="1">
                  <a:tcPr/>
                </a:tc>
                <a:tc>
                  <a:txBody>
                    <a:bodyPr/>
                    <a:lstStyle/>
                    <a:p>
                      <a:pPr algn="ctr"/>
                      <a:r>
                        <a:rPr lang="zh-CN" altLang="en-US" sz="1600" dirty="0">
                          <a:latin typeface="Times New Roman" panose="02020603050405020304" pitchFamily="18" charset="0"/>
                          <a:cs typeface="Times New Roman" panose="02020603050405020304" pitchFamily="18" charset="0"/>
                        </a:rPr>
                        <a:t>在线监测</a:t>
                      </a:r>
                      <a:endParaRPr lang="zh-CN" altLang="en-US" sz="16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r>
                        <a:rPr lang="zh-CN" altLang="en-US" sz="1600" dirty="0">
                          <a:latin typeface="Times New Roman" panose="02020603050405020304" pitchFamily="18" charset="0"/>
                          <a:cs typeface="Times New Roman" panose="02020603050405020304" pitchFamily="18" charset="0"/>
                        </a:rPr>
                        <a:t>计算新</a:t>
                      </a:r>
                      <a:r>
                        <a:rPr lang="en-US" altLang="zh-CN" sz="1600" dirty="0">
                          <a:latin typeface="Times New Roman" panose="02020603050405020304" pitchFamily="18" charset="0"/>
                          <a:cs typeface="Times New Roman" panose="02020603050405020304" pitchFamily="18" charset="0"/>
                        </a:rPr>
                        <a:t>SSD</a:t>
                      </a:r>
                      <a:r>
                        <a:rPr lang="zh-CN" altLang="en-US" sz="1600" dirty="0">
                          <a:latin typeface="Times New Roman" panose="02020603050405020304" pitchFamily="18" charset="0"/>
                          <a:cs typeface="Times New Roman" panose="02020603050405020304" pitchFamily="18" charset="0"/>
                        </a:rPr>
                        <a:t>的健康分数，与阈值比较，判断其是否故障</a:t>
                      </a:r>
                      <a:endParaRPr lang="zh-CN" altLang="en-US" sz="1600" b="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r>
              <a:tr h="445149">
                <a:tc>
                  <a:txBody>
                    <a:bodyPr/>
                    <a:lstStyle/>
                    <a:p>
                      <a:pPr algn="ctr"/>
                      <a:r>
                        <a:rPr lang="zh-CN" altLang="en-US" sz="1600" kern="1200" dirty="0">
                          <a:solidFill>
                            <a:schemeClr val="tx1"/>
                          </a:solidFill>
                          <a:latin typeface="Times New Roman" panose="02020603050405020304" pitchFamily="18" charset="0"/>
                          <a:ea typeface="+mn-ea"/>
                          <a:cs typeface="Times New Roman" panose="02020603050405020304" pitchFamily="18" charset="0"/>
                        </a:rPr>
                        <a:t>故障原因定位</a:t>
                      </a:r>
                      <a:endParaRPr lang="zh-CN" altLang="en-US" sz="1600" kern="1200" dirty="0">
                        <a:solidFill>
                          <a:schemeClr val="tx1"/>
                        </a:solidFill>
                        <a:latin typeface="Times New Roman" panose="02020603050405020304" pitchFamily="18" charset="0"/>
                        <a:ea typeface="+mn-ea"/>
                        <a:cs typeface="Times New Roman" panose="02020603050405020304" pitchFamily="18" charset="0"/>
                      </a:endParaRPr>
                    </a:p>
                  </a:txBody>
                  <a:tcPr anchor="ctr"/>
                </a:tc>
                <a:tc gridSpan="2">
                  <a:txBody>
                    <a:bodyPr/>
                    <a:lstStyle/>
                    <a:p>
                      <a:pPr algn="ctr"/>
                      <a:r>
                        <a:rPr lang="zh-CN" altLang="en-US" sz="1600" b="0" dirty="0">
                          <a:solidFill>
                            <a:schemeClr val="tx1"/>
                          </a:solidFill>
                          <a:latin typeface="Times New Roman" panose="02020603050405020304" pitchFamily="18" charset="0"/>
                          <a:ea typeface="+mn-ea"/>
                          <a:cs typeface="Times New Roman" panose="02020603050405020304" pitchFamily="18" charset="0"/>
                        </a:rPr>
                        <a:t>基于</a:t>
                      </a:r>
                      <a:r>
                        <a:rPr lang="en-US" altLang="zh-CN" sz="1600" b="0" dirty="0">
                          <a:solidFill>
                            <a:schemeClr val="tx1"/>
                          </a:solidFill>
                          <a:latin typeface="Times New Roman" panose="02020603050405020304" pitchFamily="18" charset="0"/>
                          <a:ea typeface="+mn-ea"/>
                          <a:cs typeface="Times New Roman" panose="02020603050405020304" pitchFamily="18" charset="0"/>
                        </a:rPr>
                        <a:t>VAE-LSTM</a:t>
                      </a:r>
                      <a:r>
                        <a:rPr lang="zh-CN" altLang="en-US" sz="1600" b="0" dirty="0">
                          <a:solidFill>
                            <a:schemeClr val="tx1"/>
                          </a:solidFill>
                          <a:latin typeface="Times New Roman" panose="02020603050405020304" pitchFamily="18" charset="0"/>
                          <a:ea typeface="+mn-ea"/>
                          <a:cs typeface="Times New Roman" panose="02020603050405020304" pitchFamily="18" charset="0"/>
                        </a:rPr>
                        <a:t>的输出，对每个</a:t>
                      </a:r>
                      <a:r>
                        <a:rPr lang="en-US" altLang="zh-CN" sz="1600" b="0" dirty="0">
                          <a:solidFill>
                            <a:schemeClr val="tx1"/>
                          </a:solidFill>
                          <a:latin typeface="Times New Roman" panose="02020603050405020304" pitchFamily="18" charset="0"/>
                          <a:ea typeface="+mn-ea"/>
                          <a:cs typeface="Times New Roman" panose="02020603050405020304" pitchFamily="18" charset="0"/>
                        </a:rPr>
                        <a:t>SMART</a:t>
                      </a:r>
                      <a:r>
                        <a:rPr lang="zh-CN" altLang="en-US" sz="1600" b="0" dirty="0">
                          <a:solidFill>
                            <a:schemeClr val="tx1"/>
                          </a:solidFill>
                          <a:latin typeface="Times New Roman" panose="02020603050405020304" pitchFamily="18" charset="0"/>
                          <a:ea typeface="+mn-ea"/>
                          <a:cs typeface="Times New Roman" panose="02020603050405020304" pitchFamily="18" charset="0"/>
                        </a:rPr>
                        <a:t>属性的贡献分数进行排序，识别与故障最相关的属性</a:t>
                      </a:r>
                      <a:endParaRPr lang="zh-CN" altLang="en-US" sz="1600" b="0" dirty="0">
                        <a:solidFill>
                          <a:schemeClr val="tx1"/>
                        </a:solidFill>
                        <a:latin typeface="Times New Roman" panose="02020603050405020304" pitchFamily="18" charset="0"/>
                        <a:ea typeface="+mn-ea"/>
                        <a:cs typeface="Times New Roman" panose="02020603050405020304" pitchFamily="18" charset="0"/>
                      </a:endParaRPr>
                    </a:p>
                  </a:txBody>
                  <a:tcPr anchor="ctr"/>
                </a:tc>
                <a:tc hMerge="1">
                  <a:tcPr/>
                </a:tc>
              </a:tr>
            </a:tbl>
          </a:graphicData>
        </a:graphic>
      </p:graphicFrame>
      <p:sp>
        <p:nvSpPr>
          <p:cNvPr id="19" name="文本框 18"/>
          <p:cNvSpPr txBox="1"/>
          <p:nvPr/>
        </p:nvSpPr>
        <p:spPr>
          <a:xfrm>
            <a:off x="322580" y="6581001"/>
            <a:ext cx="11869420" cy="276999"/>
          </a:xfrm>
          <a:prstGeom prst="rect">
            <a:avLst/>
          </a:prstGeom>
          <a:noFill/>
        </p:spPr>
        <p:txBody>
          <a:bodyPr wrap="square" rtlCol="0" anchor="t">
            <a:spAutoFit/>
          </a:bodyPr>
          <a:lstStyle/>
          <a:p>
            <a:r>
              <a:rPr lang="en-US" altLang="zh-CN" sz="1200" dirty="0">
                <a:latin typeface="Times New Roman" panose="02020603050405020304" pitchFamily="18" charset="0"/>
                <a:ea typeface="微软雅黑" panose="020B0503020204020204" pitchFamily="34" charset="-122"/>
                <a:cs typeface="Times New Roman" panose="02020603050405020304" pitchFamily="18" charset="0"/>
              </a:rPr>
              <a:t>1. H. Zhou et al., "A Proactive Failure Tolerant Mechanism for SSDs Storage Systems based on Unsupervised Learning,"</a:t>
            </a:r>
            <a:endParaRPr lang="en-US" altLang="zh-CN" sz="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标题 1"/>
          <p:cNvSpPr>
            <a:spLocks noGrp="1"/>
          </p:cNvSpPr>
          <p:nvPr>
            <p:ph type="title"/>
          </p:nvPr>
        </p:nvSpPr>
        <p:spPr>
          <a:xfrm>
            <a:off x="351845" y="515166"/>
            <a:ext cx="10515600" cy="757851"/>
          </a:xfrm>
        </p:spPr>
        <p:txBody>
          <a:bodyPr/>
          <a:lstStyle/>
          <a:p>
            <a:r>
              <a:rPr lang="zh-CN" altLang="en-US" dirty="0">
                <a:latin typeface="Times New Roman" panose="02020603050405020304" pitchFamily="18" charset="0"/>
                <a:cs typeface="Times New Roman" panose="02020603050405020304" pitchFamily="18" charset="0"/>
              </a:rPr>
              <a:t>论文分享和讨论 </a:t>
            </a:r>
            <a:r>
              <a:rPr lang="en-US" altLang="zh-CN" dirty="0">
                <a:latin typeface="Times New Roman" panose="02020603050405020304" pitchFamily="18" charset="0"/>
                <a:cs typeface="Times New Roman" panose="02020603050405020304" pitchFamily="18" charset="0"/>
              </a:rPr>
              <a:t>– AFTM-SSDs</a:t>
            </a:r>
            <a:endParaRPr lang="zh-CN" alt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ags/tag1.xml><?xml version="1.0" encoding="utf-8"?>
<p:tagLst xmlns:p="http://schemas.openxmlformats.org/presentationml/2006/main">
  <p:tag name="TABLE_ENDDRAG_ORIGIN_RECT" val="485*144"/>
  <p:tag name="TABLE_ENDDRAG_RECT" val="49*120*485*144"/>
</p:tagLst>
</file>

<file path=ppt/tags/tag2.xml><?xml version="1.0" encoding="utf-8"?>
<p:tagLst xmlns:p="http://schemas.openxmlformats.org/presentationml/2006/main">
  <p:tag name="TABLE_ENDDRAG_ORIGIN_RECT" val="485*144"/>
  <p:tag name="TABLE_ENDDRAG_RECT" val="49*120*485*144"/>
</p:tagLst>
</file>

<file path=ppt/tags/tag3.xml><?xml version="1.0" encoding="utf-8"?>
<p:tagLst xmlns:p="http://schemas.openxmlformats.org/presentationml/2006/main">
  <p:tag name="TABLE_ENDDRAG_ORIGIN_RECT" val="485*144"/>
  <p:tag name="TABLE_ENDDRAG_RECT" val="49*120*485*14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dirty="0" smtClean="0">
            <a:solidFill>
              <a:schemeClr val="bg1">
                <a:lumMod val="65000"/>
              </a:schemeClr>
            </a:solidFill>
            <a:latin typeface="微软雅黑" panose="020B0503020204020204" pitchFamily="34" charset="-122"/>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10948</Words>
  <Application>WPS 演示</Application>
  <PresentationFormat>宽屏</PresentationFormat>
  <Paragraphs>572</Paragraphs>
  <Slides>30</Slides>
  <Notes>14</Notes>
  <HiddenSlides>4</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30</vt:i4>
      </vt:variant>
    </vt:vector>
  </HeadingPairs>
  <TitlesOfParts>
    <vt:vector size="42" baseType="lpstr">
      <vt:lpstr>Arial</vt:lpstr>
      <vt:lpstr>宋体</vt:lpstr>
      <vt:lpstr>Wingdings</vt:lpstr>
      <vt:lpstr>微软雅黑</vt:lpstr>
      <vt:lpstr>Arial Unicode MS</vt:lpstr>
      <vt:lpstr>Times New Roman</vt:lpstr>
      <vt:lpstr>Calibri</vt:lpstr>
      <vt:lpstr>Arial Unicode MS</vt:lpstr>
      <vt:lpstr>Wingdings</vt:lpstr>
      <vt:lpstr>汉仪粗圆简</vt:lpstr>
      <vt:lpstr>仓耳小丸子</vt:lpstr>
      <vt:lpstr>Office 主题</vt:lpstr>
      <vt:lpstr>江波龙 - 广东工业大学 2025面向企业级应用的SSD健康程度评估算法研究项目启动&amp;讨论会</vt:lpstr>
      <vt:lpstr>目录</vt:lpstr>
      <vt:lpstr>PowerPoint 演示文稿</vt:lpstr>
      <vt:lpstr>项目组成员介绍 </vt:lpstr>
      <vt:lpstr>论文分享和讨论 </vt:lpstr>
      <vt:lpstr>论文分享和讨论 – AFTM-SSDs</vt:lpstr>
      <vt:lpstr>论文分享和讨论 – AFTM-SSDs</vt:lpstr>
      <vt:lpstr>论文分享和讨论 – AFTM-SSDs</vt:lpstr>
      <vt:lpstr>论文分享和讨论 – AFTM-SSDs</vt:lpstr>
      <vt:lpstr>论文分享和讨论 – AFTM-SSDs</vt:lpstr>
      <vt:lpstr>论文分享和讨论 – AFTM-SSDs</vt:lpstr>
      <vt:lpstr>论文分享和讨论 – AFTM-SSDs</vt:lpstr>
      <vt:lpstr>论文分享和讨论 – AFTM-SSDs</vt:lpstr>
      <vt:lpstr>论文分享和讨论 – LaVAR机制</vt:lpstr>
      <vt:lpstr>论文分享和讨论 – LI-RAID机制</vt:lpstr>
      <vt:lpstr>论文分享和讨论 – ReMAR机制</vt:lpstr>
      <vt:lpstr>论文分享和讨论 – 基于RBER的健康分级</vt:lpstr>
      <vt:lpstr>论文分享和讨论 – MVTRF</vt:lpstr>
      <vt:lpstr>论文分享和讨论 – MVTRF</vt:lpstr>
      <vt:lpstr>论文分享和讨论 – MVTRF</vt:lpstr>
      <vt:lpstr>论文分享和讨论 – MVTRF</vt:lpstr>
      <vt:lpstr>论文分享和讨论 – MVTRF</vt:lpstr>
      <vt:lpstr>论文分享和讨论 – MVTRF</vt:lpstr>
      <vt:lpstr>论文分享和讨论 – Next-Generation </vt:lpstr>
      <vt:lpstr>论文分享和讨论 – Next-Generation</vt:lpstr>
      <vt:lpstr>论文分享和讨论 – Next-Generation</vt:lpstr>
      <vt:lpstr>论文分享和讨论 – Next-Generation</vt:lpstr>
      <vt:lpstr>文献</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江波龙-GDUT_2024合作项目双周会</dc:title>
  <dc:creator>stanley.ye@longsys.com</dc:creator>
  <cp:lastModifiedBy>海qd</cp:lastModifiedBy>
  <cp:revision>538</cp:revision>
  <dcterms:created xsi:type="dcterms:W3CDTF">2022-11-10T01:01:00Z</dcterms:created>
  <dcterms:modified xsi:type="dcterms:W3CDTF">2025-01-16T02:29:19Z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2052-12.1.0.19770</vt:lpwstr>
  </property>
  <property fmtid="{D5CDD505-2E9C-101B-9397-08002B2CF9AE}" pid="3" name="ICV">
    <vt:lpwstr>A3B385E8883EC109D7E040635F042270</vt:lpwstr>
  </property>
</Properties>
</file>